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 id="2147483708" r:id="rId2"/>
    <p:sldMasterId id="2147483710" r:id="rId3"/>
    <p:sldMasterId id="2147483711" r:id="rId4"/>
  </p:sldMasterIdLst>
  <p:notesMasterIdLst>
    <p:notesMasterId r:id="rId29"/>
  </p:notesMasterIdLst>
  <p:handoutMasterIdLst>
    <p:handoutMasterId r:id="rId30"/>
  </p:handoutMasterIdLst>
  <p:sldIdLst>
    <p:sldId id="326" r:id="rId5"/>
    <p:sldId id="324" r:id="rId6"/>
    <p:sldId id="354" r:id="rId7"/>
    <p:sldId id="487" r:id="rId8"/>
    <p:sldId id="349" r:id="rId9"/>
    <p:sldId id="352" r:id="rId10"/>
    <p:sldId id="351" r:id="rId11"/>
    <p:sldId id="350" r:id="rId12"/>
    <p:sldId id="353" r:id="rId13"/>
    <p:sldId id="488" r:id="rId14"/>
    <p:sldId id="494" r:id="rId15"/>
    <p:sldId id="348" r:id="rId16"/>
    <p:sldId id="330" r:id="rId17"/>
    <p:sldId id="344" r:id="rId18"/>
    <p:sldId id="338" r:id="rId19"/>
    <p:sldId id="347" r:id="rId20"/>
    <p:sldId id="332" r:id="rId21"/>
    <p:sldId id="339" r:id="rId22"/>
    <p:sldId id="346" r:id="rId23"/>
    <p:sldId id="334" r:id="rId24"/>
    <p:sldId id="340" r:id="rId25"/>
    <p:sldId id="345" r:id="rId26"/>
    <p:sldId id="336" r:id="rId27"/>
    <p:sldId id="341"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414B"/>
    <a:srgbClr val="34495E"/>
    <a:srgbClr val="326ABC"/>
    <a:srgbClr val="E799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9" autoAdjust="0"/>
    <p:restoredTop sz="94660"/>
  </p:normalViewPr>
  <p:slideViewPr>
    <p:cSldViewPr>
      <p:cViewPr varScale="1">
        <p:scale>
          <a:sx n="114" d="100"/>
          <a:sy n="114"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1840" tIns="45920" rIns="91840" bIns="45920"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1840" tIns="45920" rIns="91840" bIns="45920" rtlCol="0"/>
          <a:lstStyle>
            <a:lvl1pPr algn="r">
              <a:defRPr sz="1300"/>
            </a:lvl1pPr>
          </a:lstStyle>
          <a:p>
            <a:fld id="{6C81C3D6-4DC9-4BDD-BB72-85B056A00CEB}" type="datetimeFigureOut">
              <a:rPr lang="en-US" smtClean="0"/>
              <a:t>2/21/2019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1840" tIns="45920" rIns="91840" bIns="45920"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1840" tIns="45920" rIns="91840" bIns="45920" rtlCol="0" anchor="b"/>
          <a:lstStyle>
            <a:lvl1pPr algn="r">
              <a:defRPr sz="1300"/>
            </a:lvl1pPr>
          </a:lstStyle>
          <a:p>
            <a:fld id="{9FD0D1C8-701A-436F-B2CB-E6727616D96F}" type="slidenum">
              <a:rPr lang="en-US" smtClean="0"/>
              <a:t>‹#›</a:t>
            </a:fld>
            <a:endParaRPr lang="en-US"/>
          </a:p>
        </p:txBody>
      </p:sp>
    </p:spTree>
    <p:extLst>
      <p:ext uri="{BB962C8B-B14F-4D97-AF65-F5344CB8AC3E}">
        <p14:creationId xmlns:p14="http://schemas.microsoft.com/office/powerpoint/2010/main" val="280096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840" tIns="45920" rIns="91840" bIns="45920" rtlCol="0"/>
          <a:lstStyle>
            <a:lvl1pPr algn="l">
              <a:defRPr sz="13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840" tIns="45920" rIns="91840" bIns="45920" rtlCol="0"/>
          <a:lstStyle>
            <a:lvl1pPr algn="r">
              <a:defRPr sz="1300"/>
            </a:lvl1pPr>
          </a:lstStyle>
          <a:p>
            <a:fld id="{57689F0C-57D9-4F55-950A-5D33E34B80DC}" type="datetimeFigureOut">
              <a:rPr lang="en-US" smtClean="0"/>
              <a:pPr/>
              <a:t>2/21/2019</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840" tIns="45920" rIns="91840" bIns="459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840" tIns="45920" rIns="91840" bIns="459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840" tIns="45920" rIns="91840" bIns="45920"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840" tIns="45920" rIns="91840" bIns="45920" rtlCol="0" anchor="b"/>
          <a:lstStyle>
            <a:lvl1pPr algn="r">
              <a:defRPr sz="1300"/>
            </a:lvl1pPr>
          </a:lstStyle>
          <a:p>
            <a:fld id="{CDE8B1CC-E1A2-4BE8-8229-0CA19322B5AD}" type="slidenum">
              <a:rPr lang="en-US" smtClean="0"/>
              <a:pPr/>
              <a:t>‹#›</a:t>
            </a:fld>
            <a:endParaRPr lang="en-US"/>
          </a:p>
        </p:txBody>
      </p:sp>
    </p:spTree>
    <p:extLst>
      <p:ext uri="{BB962C8B-B14F-4D97-AF65-F5344CB8AC3E}">
        <p14:creationId xmlns:p14="http://schemas.microsoft.com/office/powerpoint/2010/main" val="63845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AFE1493-7143-427C-8C3A-7D2C3104BD8B}"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2/21/2019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FINAL: Strategic Plan Update - Outlining Actions through December 2021</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5C4A66-FF55-4635-BEA6-58773FB240B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9508450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81515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381871"/>
            <a:ext cx="7543801" cy="4487223"/>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189"/>
            <a:fld id="{9F11FA72-FF77-4393-B60A-A143C082EBE5}" type="datetime1">
              <a:rPr lang="en-US" smtClean="0"/>
              <a:t>2/21/2019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189"/>
            <a:r>
              <a:rPr lang="en-US"/>
              <a:t>FINAL: Strategic Plan Update - Outlining Actions through December 2021</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189"/>
            <a:fld id="{4FAB73BC-B049-4115-A692-8D63A059BFB8}" type="slidenum">
              <a:rPr lang="en-US" smtClean="0"/>
              <a:pPr defTabSz="457189"/>
              <a:t>‹#›</a:t>
            </a:fld>
            <a:endParaRPr lang="en-US" dirty="0"/>
          </a:p>
        </p:txBody>
      </p:sp>
    </p:spTree>
    <p:extLst>
      <p:ext uri="{BB962C8B-B14F-4D97-AF65-F5344CB8AC3E}">
        <p14:creationId xmlns:p14="http://schemas.microsoft.com/office/powerpoint/2010/main" val="1609870191"/>
      </p:ext>
    </p:extLst>
  </p:cSld>
  <p:clrMap bg1="dk1" tx1="lt1" bg2="dk2" tx2="lt2" accent1="accent1" accent2="accent2" accent3="accent3" accent4="accent4" accent5="accent5" accent6="accent6" hlink="hlink" folHlink="folHlink"/>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n-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81515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381871"/>
            <a:ext cx="7543801" cy="4487223"/>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189"/>
            <a:fld id="{0329E701-6342-4F1F-BAA1-32E5BD0967D4}" type="datetime1">
              <a:rPr lang="en-US" smtClean="0"/>
              <a:t>2/21/2019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189"/>
            <a:r>
              <a:rPr lang="en-US"/>
              <a:t>FINAL: Strategic Plan Update - Outlining Actions through December 2021</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189"/>
            <a:fld id="{4FAB73BC-B049-4115-A692-8D63A059BFB8}" type="slidenum">
              <a:rPr lang="en-US" smtClean="0"/>
              <a:pPr defTabSz="457189"/>
              <a:t>‹#›</a:t>
            </a:fld>
            <a:endParaRPr lang="en-US" dirty="0"/>
          </a:p>
        </p:txBody>
      </p:sp>
    </p:spTree>
    <p:extLst>
      <p:ext uri="{BB962C8B-B14F-4D97-AF65-F5344CB8AC3E}">
        <p14:creationId xmlns:p14="http://schemas.microsoft.com/office/powerpoint/2010/main" val="1711382776"/>
      </p:ext>
    </p:extLst>
  </p:cSld>
  <p:clrMap bg1="dk1" tx1="lt1" bg2="dk2" tx2="lt2" accent1="accent1" accent2="accent2" accent3="accent3" accent4="accent4" accent5="accent5" accent6="accent6" hlink="hlink" folHlink="folHlink"/>
  <p:sldLayoutIdLst>
    <p:sldLayoutId id="2147483709" r:id="rId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n-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14" y="6400800"/>
            <a:ext cx="9143989"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64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81515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381875"/>
            <a:ext cx="7543801" cy="4487223"/>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3" y="6459790"/>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178"/>
            <a:fld id="{4DE7834B-21EF-42BA-8D57-3EA1AF4334BD}" type="datetime1">
              <a:rPr lang="en-US" smtClean="0"/>
              <a:t>2/21/2019</a:t>
            </a:fld>
            <a:endParaRPr lang="en-US" dirty="0"/>
          </a:p>
        </p:txBody>
      </p:sp>
      <p:sp>
        <p:nvSpPr>
          <p:cNvPr id="5" name="Footer Placeholder 4"/>
          <p:cNvSpPr>
            <a:spLocks noGrp="1"/>
          </p:cNvSpPr>
          <p:nvPr>
            <p:ph type="ftr" sz="quarter" idx="3"/>
          </p:nvPr>
        </p:nvSpPr>
        <p:spPr>
          <a:xfrm>
            <a:off x="2764640" y="6459790"/>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178"/>
            <a:r>
              <a:rPr lang="en-US"/>
              <a:t>FINAL: Strategic Plan Update - Outlining Actions through December 2021</a:t>
            </a:r>
            <a:endParaRPr lang="en-US" dirty="0"/>
          </a:p>
        </p:txBody>
      </p:sp>
      <p:sp>
        <p:nvSpPr>
          <p:cNvPr id="6" name="Slide Number Placeholder 5"/>
          <p:cNvSpPr>
            <a:spLocks noGrp="1"/>
          </p:cNvSpPr>
          <p:nvPr>
            <p:ph type="sldNum" sz="quarter" idx="4"/>
          </p:nvPr>
        </p:nvSpPr>
        <p:spPr>
          <a:xfrm>
            <a:off x="7425346" y="6459790"/>
            <a:ext cx="984019" cy="365125"/>
          </a:xfrm>
          <a:prstGeom prst="rect">
            <a:avLst/>
          </a:prstGeom>
        </p:spPr>
        <p:txBody>
          <a:bodyPr vert="horz" lIns="91440" tIns="45720" rIns="91440" bIns="45720" rtlCol="0" anchor="ctr"/>
          <a:lstStyle>
            <a:lvl1pPr algn="r">
              <a:defRPr sz="1051">
                <a:solidFill>
                  <a:srgbClr val="FFFFFF"/>
                </a:solidFill>
              </a:defRPr>
            </a:lvl1pPr>
          </a:lstStyle>
          <a:p>
            <a:pPr defTabSz="457178"/>
            <a:fld id="{4FAB73BC-B049-4115-A692-8D63A059BFB8}" type="slidenum">
              <a:rPr lang="en-US" smtClean="0"/>
              <a:pPr defTabSz="457178"/>
              <a:t>‹#›</a:t>
            </a:fld>
            <a:endParaRPr lang="en-US" dirty="0"/>
          </a:p>
        </p:txBody>
      </p:sp>
    </p:spTree>
    <p:extLst>
      <p:ext uri="{BB962C8B-B14F-4D97-AF65-F5344CB8AC3E}">
        <p14:creationId xmlns:p14="http://schemas.microsoft.com/office/powerpoint/2010/main" val="3913274403"/>
      </p:ext>
    </p:extLst>
  </p:cSld>
  <p:clrMap bg1="dk1" tx1="lt1" bg2="dk2" tx2="lt2" accent1="accent1" accent2="accent2" accent3="accent3" accent4="accent4" accent5="accent5" accent6="accent6" hlink="hlink" folHlink="folHlink"/>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n-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14" y="6400800"/>
            <a:ext cx="9143989"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64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81515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381875"/>
            <a:ext cx="7543801" cy="4487223"/>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3" y="6459790"/>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178"/>
            <a:fld id="{EB1A7073-0D0A-4C73-B2F8-DCF11CF3EFF7}" type="datetime1">
              <a:rPr lang="en-US" smtClean="0"/>
              <a:t>2/21/2019</a:t>
            </a:fld>
            <a:endParaRPr lang="en-US" dirty="0"/>
          </a:p>
        </p:txBody>
      </p:sp>
      <p:sp>
        <p:nvSpPr>
          <p:cNvPr id="5" name="Footer Placeholder 4"/>
          <p:cNvSpPr>
            <a:spLocks noGrp="1"/>
          </p:cNvSpPr>
          <p:nvPr>
            <p:ph type="ftr" sz="quarter" idx="3"/>
          </p:nvPr>
        </p:nvSpPr>
        <p:spPr>
          <a:xfrm>
            <a:off x="2764640" y="6459790"/>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178"/>
            <a:r>
              <a:rPr lang="en-US"/>
              <a:t>FINAL: Strategic Plan Update - Outlining Actions through December 2021</a:t>
            </a:r>
            <a:endParaRPr lang="en-US" dirty="0"/>
          </a:p>
        </p:txBody>
      </p:sp>
      <p:sp>
        <p:nvSpPr>
          <p:cNvPr id="6" name="Slide Number Placeholder 5"/>
          <p:cNvSpPr>
            <a:spLocks noGrp="1"/>
          </p:cNvSpPr>
          <p:nvPr>
            <p:ph type="sldNum" sz="quarter" idx="4"/>
          </p:nvPr>
        </p:nvSpPr>
        <p:spPr>
          <a:xfrm>
            <a:off x="7425346" y="6459790"/>
            <a:ext cx="984019" cy="365125"/>
          </a:xfrm>
          <a:prstGeom prst="rect">
            <a:avLst/>
          </a:prstGeom>
        </p:spPr>
        <p:txBody>
          <a:bodyPr vert="horz" lIns="91440" tIns="45720" rIns="91440" bIns="45720" rtlCol="0" anchor="ctr"/>
          <a:lstStyle>
            <a:lvl1pPr algn="r">
              <a:defRPr sz="1051">
                <a:solidFill>
                  <a:srgbClr val="FFFFFF"/>
                </a:solidFill>
              </a:defRPr>
            </a:lvl1pPr>
          </a:lstStyle>
          <a:p>
            <a:pPr defTabSz="457178"/>
            <a:fld id="{4FAB73BC-B049-4115-A692-8D63A059BFB8}" type="slidenum">
              <a:rPr lang="en-US" smtClean="0"/>
              <a:pPr defTabSz="457178"/>
              <a:t>‹#›</a:t>
            </a:fld>
            <a:endParaRPr lang="en-US" dirty="0"/>
          </a:p>
        </p:txBody>
      </p:sp>
    </p:spTree>
    <p:extLst>
      <p:ext uri="{BB962C8B-B14F-4D97-AF65-F5344CB8AC3E}">
        <p14:creationId xmlns:p14="http://schemas.microsoft.com/office/powerpoint/2010/main" val="3282990389"/>
      </p:ext>
    </p:extLst>
  </p:cSld>
  <p:clrMap bg1="dk1" tx1="lt1" bg2="dk2" tx2="lt2" accent1="accent1" accent2="accent2" accent3="accent3" accent4="accent4" accent5="accent5" accent6="accent6" hlink="hlink" folHlink="folHlink"/>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n-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67B6D-3518-4189-BB7F-399C6BEFA850}"/>
              </a:ext>
            </a:extLst>
          </p:cNvPr>
          <p:cNvSpPr>
            <a:spLocks noGrp="1"/>
          </p:cNvSpPr>
          <p:nvPr>
            <p:ph idx="1"/>
          </p:nvPr>
        </p:nvSpPr>
        <p:spPr>
          <a:xfrm>
            <a:off x="822959" y="3429001"/>
            <a:ext cx="7543801" cy="2440094"/>
          </a:xfrm>
        </p:spPr>
        <p:txBody>
          <a:bodyPr>
            <a:normAutofit/>
          </a:bodyPr>
          <a:lstStyle/>
          <a:p>
            <a:r>
              <a:rPr lang="en-US" sz="2600" b="1" dirty="0"/>
              <a:t>Governor Gina M. Raimondo’s Overdose Prevention and Intervention Task Force</a:t>
            </a:r>
          </a:p>
          <a:p>
            <a:r>
              <a:rPr lang="en-US" sz="3500" b="1" dirty="0"/>
              <a:t>Strategic Plan Update</a:t>
            </a:r>
          </a:p>
          <a:p>
            <a:r>
              <a:rPr lang="en-US" sz="2600" b="1" dirty="0"/>
              <a:t>Outlining Strategies and Actions through December 2021</a:t>
            </a:r>
          </a:p>
        </p:txBody>
      </p:sp>
      <p:pic>
        <p:nvPicPr>
          <p:cNvPr id="5" name="Picture 4">
            <a:extLst>
              <a:ext uri="{FF2B5EF4-FFF2-40B4-BE49-F238E27FC236}">
                <a16:creationId xmlns:a16="http://schemas.microsoft.com/office/drawing/2014/main" id="{CD801B7C-559A-45AC-8575-38657923D7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959" y="1060726"/>
            <a:ext cx="1903112" cy="1777584"/>
          </a:xfrm>
          <a:prstGeom prst="rect">
            <a:avLst/>
          </a:prstGeom>
        </p:spPr>
      </p:pic>
    </p:spTree>
    <p:extLst>
      <p:ext uri="{BB962C8B-B14F-4D97-AF65-F5344CB8AC3E}">
        <p14:creationId xmlns:p14="http://schemas.microsoft.com/office/powerpoint/2010/main" val="403923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Major Actions in New Plan</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44259" y="1113817"/>
            <a:ext cx="7543801" cy="4699000"/>
          </a:xfrm>
        </p:spPr>
        <p:txBody>
          <a:bodyPr>
            <a:normAutofit fontScale="92500" lnSpcReduction="20000"/>
          </a:bodyPr>
          <a:lstStyle/>
          <a:p>
            <a:pPr marL="0" indent="0">
              <a:buNone/>
            </a:pPr>
            <a:r>
              <a:rPr lang="en-US" sz="2600" b="1" dirty="0">
                <a:solidFill>
                  <a:srgbClr val="0070C0"/>
                </a:solidFill>
              </a:rPr>
              <a:t>While we propose many new projects, the actions below are the key initiatives of the new plan.</a:t>
            </a:r>
          </a:p>
          <a:p>
            <a:pPr lvl="1">
              <a:buFont typeface="Arial" panose="020B0604020202020204" pitchFamily="34" charset="0"/>
              <a:buChar char="•"/>
            </a:pPr>
            <a:r>
              <a:rPr lang="en-US" sz="2400" b="1" dirty="0">
                <a:solidFill>
                  <a:schemeClr val="bg1"/>
                </a:solidFill>
              </a:rPr>
              <a:t>PREVENTION: </a:t>
            </a:r>
            <a:r>
              <a:rPr lang="en-US" sz="2400" dirty="0">
                <a:solidFill>
                  <a:schemeClr val="bg1"/>
                </a:solidFill>
              </a:rPr>
              <a:t>Scaling up evidence-based primary prevention programs in schools and communities</a:t>
            </a:r>
          </a:p>
          <a:p>
            <a:pPr lvl="1">
              <a:buFont typeface="Arial" panose="020B0604020202020204" pitchFamily="34" charset="0"/>
              <a:buChar char="•"/>
            </a:pPr>
            <a:r>
              <a:rPr lang="en-US" sz="2400" b="1" dirty="0">
                <a:solidFill>
                  <a:schemeClr val="bg1"/>
                </a:solidFill>
              </a:rPr>
              <a:t>RESCUE: </a:t>
            </a:r>
            <a:r>
              <a:rPr lang="en-US" sz="2400" dirty="0">
                <a:solidFill>
                  <a:schemeClr val="bg1"/>
                </a:solidFill>
              </a:rPr>
              <a:t>Leveraging community-focused infrastructure, like increased mobile outreach capacity, to serve diverse communities, incorporate harm reduction approaches, and confront social determinants of health</a:t>
            </a:r>
          </a:p>
          <a:p>
            <a:pPr lvl="1">
              <a:buFont typeface="Arial" panose="020B0604020202020204" pitchFamily="34" charset="0"/>
              <a:buChar char="•"/>
            </a:pPr>
            <a:r>
              <a:rPr lang="en-US" sz="2400" b="1" dirty="0">
                <a:solidFill>
                  <a:schemeClr val="bg1"/>
                </a:solidFill>
              </a:rPr>
              <a:t>TREATMENT: </a:t>
            </a:r>
            <a:r>
              <a:rPr lang="en-US" sz="2400" dirty="0">
                <a:solidFill>
                  <a:schemeClr val="bg1"/>
                </a:solidFill>
              </a:rPr>
              <a:t>Opening BH Link/other resources to create “treatment on demand”</a:t>
            </a:r>
            <a:endParaRPr lang="en-US" sz="2400" b="1" dirty="0">
              <a:solidFill>
                <a:schemeClr val="bg1"/>
              </a:solidFill>
            </a:endParaRPr>
          </a:p>
          <a:p>
            <a:pPr lvl="1">
              <a:buFont typeface="Arial" panose="020B0604020202020204" pitchFamily="34" charset="0"/>
              <a:buChar char="•"/>
            </a:pPr>
            <a:r>
              <a:rPr lang="en-US" sz="2400" b="1" dirty="0">
                <a:solidFill>
                  <a:schemeClr val="bg1"/>
                </a:solidFill>
              </a:rPr>
              <a:t>TREATMENT: </a:t>
            </a:r>
            <a:r>
              <a:rPr lang="en-US" sz="2400" dirty="0">
                <a:solidFill>
                  <a:schemeClr val="bg1"/>
                </a:solidFill>
              </a:rPr>
              <a:t>Launching the HOPE Initiative for statewide pre-arrest diversion and enhancing treatment capacity</a:t>
            </a:r>
          </a:p>
          <a:p>
            <a:pPr lvl="1">
              <a:buFont typeface="Arial" panose="020B0604020202020204" pitchFamily="34" charset="0"/>
              <a:buChar char="•"/>
            </a:pPr>
            <a:r>
              <a:rPr lang="en-US" sz="2400" b="1" dirty="0">
                <a:solidFill>
                  <a:schemeClr val="bg1"/>
                </a:solidFill>
              </a:rPr>
              <a:t>RECOVERY: </a:t>
            </a:r>
            <a:r>
              <a:rPr lang="en-US" sz="2400" dirty="0">
                <a:solidFill>
                  <a:schemeClr val="bg1"/>
                </a:solidFill>
              </a:rPr>
              <a:t>Designing a “recovery success” metric that helps us understand and reinforce pathways to successful recovery</a:t>
            </a:r>
          </a:p>
          <a:p>
            <a:pPr lvl="1">
              <a:buFont typeface="Arial" panose="020B0604020202020204" pitchFamily="34" charset="0"/>
              <a:buChar char="•"/>
            </a:pPr>
            <a:r>
              <a:rPr lang="en-US" sz="2400" b="1" dirty="0">
                <a:solidFill>
                  <a:schemeClr val="bg1"/>
                </a:solidFill>
              </a:rPr>
              <a:t>RECOVERY: </a:t>
            </a:r>
            <a:r>
              <a:rPr lang="en-US" sz="2400" dirty="0">
                <a:solidFill>
                  <a:schemeClr val="bg1"/>
                </a:solidFill>
              </a:rPr>
              <a:t>Creating new pathways for people in recovery to get good careers</a:t>
            </a:r>
          </a:p>
        </p:txBody>
      </p:sp>
    </p:spTree>
    <p:extLst>
      <p:ext uri="{BB962C8B-B14F-4D97-AF65-F5344CB8AC3E}">
        <p14:creationId xmlns:p14="http://schemas.microsoft.com/office/powerpoint/2010/main" val="6907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Metric Development</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22800"/>
          </a:xfrm>
        </p:spPr>
        <p:txBody>
          <a:bodyPr>
            <a:normAutofit/>
          </a:bodyPr>
          <a:lstStyle/>
          <a:p>
            <a:pPr lvl="1">
              <a:buFont typeface="Arial" panose="020B0604020202020204" pitchFamily="34" charset="0"/>
              <a:buChar char="•"/>
            </a:pPr>
            <a:r>
              <a:rPr lang="en-US" sz="2200" dirty="0">
                <a:solidFill>
                  <a:schemeClr val="bg1"/>
                </a:solidFill>
              </a:rPr>
              <a:t>As the initial drafting of the strategic plan came to a close, EOHHS convened a process of establishing metrics to track the progress of the plan outlined here.</a:t>
            </a:r>
          </a:p>
          <a:p>
            <a:pPr lvl="1">
              <a:buFont typeface="Arial" panose="020B0604020202020204" pitchFamily="34" charset="0"/>
              <a:buChar char="•"/>
            </a:pPr>
            <a:r>
              <a:rPr lang="en-US" sz="2200" dirty="0">
                <a:solidFill>
                  <a:schemeClr val="bg1"/>
                </a:solidFill>
              </a:rPr>
              <a:t>Metrics are nearly finalized, pending some final decisions about which metrics will ensure the success of the strategic plan.</a:t>
            </a:r>
          </a:p>
          <a:p>
            <a:pPr lvl="1">
              <a:buFont typeface="Arial" panose="020B0604020202020204" pitchFamily="34" charset="0"/>
              <a:buChar char="•"/>
            </a:pPr>
            <a:endParaRPr lang="en-US" sz="2200" dirty="0">
              <a:solidFill>
                <a:schemeClr val="bg1"/>
              </a:solidFill>
            </a:endParaRPr>
          </a:p>
          <a:p>
            <a:pPr marL="201168" lvl="1" indent="0">
              <a:buNone/>
            </a:pPr>
            <a:r>
              <a:rPr lang="en-US" sz="2200" b="1" i="1" dirty="0">
                <a:solidFill>
                  <a:srgbClr val="FF0000"/>
                </a:solidFill>
              </a:rPr>
              <a:t>Final metrics will be presented to the Task Force on 03/13.</a:t>
            </a:r>
          </a:p>
          <a:p>
            <a:pPr lvl="1">
              <a:buFont typeface="Arial" panose="020B0604020202020204" pitchFamily="34" charset="0"/>
              <a:buChar char="•"/>
            </a:pPr>
            <a:endParaRPr lang="en-US" sz="2200" dirty="0">
              <a:solidFill>
                <a:schemeClr val="bg1"/>
              </a:solidFill>
            </a:endParaRPr>
          </a:p>
        </p:txBody>
      </p:sp>
    </p:spTree>
    <p:extLst>
      <p:ext uri="{BB962C8B-B14F-4D97-AF65-F5344CB8AC3E}">
        <p14:creationId xmlns:p14="http://schemas.microsoft.com/office/powerpoint/2010/main" val="51583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67B6D-3518-4189-BB7F-399C6BEFA850}"/>
              </a:ext>
            </a:extLst>
          </p:cNvPr>
          <p:cNvSpPr>
            <a:spLocks noGrp="1"/>
          </p:cNvSpPr>
          <p:nvPr>
            <p:ph idx="1"/>
          </p:nvPr>
        </p:nvSpPr>
        <p:spPr>
          <a:xfrm>
            <a:off x="865562" y="1524000"/>
            <a:ext cx="7543801" cy="2440094"/>
          </a:xfrm>
        </p:spPr>
        <p:txBody>
          <a:bodyPr>
            <a:normAutofit lnSpcReduction="10000"/>
          </a:bodyPr>
          <a:lstStyle/>
          <a:p>
            <a:pPr algn="ctr"/>
            <a:r>
              <a:rPr lang="en-US" sz="3600" b="1" dirty="0"/>
              <a:t>APPENDIX</a:t>
            </a:r>
          </a:p>
          <a:p>
            <a:pPr algn="ctr"/>
            <a:r>
              <a:rPr lang="en-US" sz="2600" b="1" dirty="0"/>
              <a:t>Updates to Strategic Plan: Outlining Actions through December 2021</a:t>
            </a:r>
          </a:p>
          <a:p>
            <a:pPr algn="ctr"/>
            <a:endParaRPr lang="en-US" sz="2600" b="1" dirty="0"/>
          </a:p>
          <a:p>
            <a:pPr algn="ctr"/>
            <a:r>
              <a:rPr lang="en-US" sz="2600" b="1" dirty="0"/>
              <a:t>Detailed Action Items</a:t>
            </a:r>
          </a:p>
          <a:p>
            <a:pPr marL="0" indent="0" algn="ctr">
              <a:buNone/>
            </a:pPr>
            <a:endParaRPr lang="en-US" dirty="0"/>
          </a:p>
        </p:txBody>
      </p:sp>
    </p:spTree>
    <p:extLst>
      <p:ext uri="{BB962C8B-B14F-4D97-AF65-F5344CB8AC3E}">
        <p14:creationId xmlns:p14="http://schemas.microsoft.com/office/powerpoint/2010/main" val="85051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Prevention –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Autofit/>
          </a:bodyPr>
          <a:lstStyle/>
          <a:p>
            <a:pPr marL="0" indent="0">
              <a:buNone/>
            </a:pPr>
            <a:r>
              <a:rPr lang="en-US" dirty="0">
                <a:solidFill>
                  <a:schemeClr val="bg1"/>
                </a:solidFill>
              </a:rPr>
              <a:t>Prevention may be the hardest area to get right: there are a lot of conflicting opinions about what works, and it’s often difficult to quantify the benefits of prevention programs because the payoff can be years in the future.</a:t>
            </a:r>
          </a:p>
          <a:p>
            <a:pPr marL="0" indent="0">
              <a:buNone/>
            </a:pPr>
            <a:r>
              <a:rPr lang="en-US" b="1" dirty="0">
                <a:solidFill>
                  <a:srgbClr val="0070C0"/>
                </a:solidFill>
              </a:rPr>
              <a:t>This plan suggests pursuing a prevention strategy that focuses on applying and faithfully sticking to data-driven approaches to make this challenging area more concrete, and building on our successes in secondary prevention to do more in the area of primary prevention.</a:t>
            </a:r>
          </a:p>
          <a:p>
            <a:pPr lvl="1">
              <a:buFont typeface="Arial" panose="020B0604020202020204" pitchFamily="34" charset="0"/>
              <a:buChar char="•"/>
            </a:pPr>
            <a:r>
              <a:rPr lang="en-US" sz="2000" dirty="0">
                <a:solidFill>
                  <a:schemeClr val="bg1"/>
                </a:solidFill>
              </a:rPr>
              <a:t>Effective, evidence-based, statewide primary prevention—in schools, professional settings, and anywhere we can get peoples’ attention</a:t>
            </a:r>
          </a:p>
          <a:p>
            <a:pPr lvl="1">
              <a:buFont typeface="Arial" panose="020B0604020202020204" pitchFamily="34" charset="0"/>
              <a:buChar char="•"/>
            </a:pPr>
            <a:r>
              <a:rPr lang="en-US" sz="2000" dirty="0">
                <a:solidFill>
                  <a:schemeClr val="bg1"/>
                </a:solidFill>
              </a:rPr>
              <a:t>Harnessing the predictive power of big data</a:t>
            </a:r>
          </a:p>
          <a:p>
            <a:pPr lvl="1">
              <a:buFont typeface="Arial" panose="020B0604020202020204" pitchFamily="34" charset="0"/>
              <a:buChar char="•"/>
            </a:pPr>
            <a:r>
              <a:rPr lang="en-US" sz="2000" dirty="0">
                <a:solidFill>
                  <a:schemeClr val="bg1"/>
                </a:solidFill>
              </a:rPr>
              <a:t>Focusing on the subtle changes—or “nudges”—that can drive bigger actions</a:t>
            </a:r>
          </a:p>
          <a:p>
            <a:pPr lvl="1">
              <a:buFont typeface="Arial" panose="020B0604020202020204" pitchFamily="34" charset="0"/>
              <a:buChar char="•"/>
            </a:pPr>
            <a:r>
              <a:rPr lang="en-US" sz="2000" dirty="0">
                <a:solidFill>
                  <a:schemeClr val="bg1"/>
                </a:solidFill>
              </a:rPr>
              <a:t>Prevention resources for families of people who are at risk</a:t>
            </a:r>
          </a:p>
        </p:txBody>
      </p:sp>
    </p:spTree>
    <p:extLst>
      <p:ext uri="{BB962C8B-B14F-4D97-AF65-F5344CB8AC3E}">
        <p14:creationId xmlns:p14="http://schemas.microsoft.com/office/powerpoint/2010/main" val="355944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Prevention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fontScale="92500" lnSpcReduction="20000"/>
          </a:bodyPr>
          <a:lstStyle/>
          <a:p>
            <a:pPr marL="0" indent="0">
              <a:buNone/>
            </a:pPr>
            <a:r>
              <a:rPr lang="en-US" sz="1800" b="1" dirty="0">
                <a:solidFill>
                  <a:schemeClr val="bg1"/>
                </a:solidFill>
              </a:rPr>
              <a:t>We will build on our successes in the area of </a:t>
            </a:r>
            <a:r>
              <a:rPr lang="en-US" sz="1800" b="1" i="1" dirty="0">
                <a:solidFill>
                  <a:schemeClr val="bg1"/>
                </a:solidFill>
              </a:rPr>
              <a:t>secondary prevention</a:t>
            </a:r>
            <a:r>
              <a:rPr lang="en-US" sz="1800" b="1" dirty="0">
                <a:solidFill>
                  <a:schemeClr val="bg1"/>
                </a:solidFill>
              </a:rPr>
              <a:t> and do more in the area of </a:t>
            </a:r>
            <a:r>
              <a:rPr lang="en-US" sz="1800" b="1" i="1" dirty="0">
                <a:solidFill>
                  <a:schemeClr val="bg1"/>
                </a:solidFill>
              </a:rPr>
              <a:t>primary prevention</a:t>
            </a:r>
            <a:r>
              <a:rPr lang="en-US" sz="1800" b="1" dirty="0">
                <a:solidFill>
                  <a:schemeClr val="bg1"/>
                </a:solidFill>
              </a:rPr>
              <a:t>.</a:t>
            </a:r>
            <a:endParaRPr lang="en-US" sz="1700" dirty="0">
              <a:solidFill>
                <a:schemeClr val="bg1"/>
              </a:solidFill>
            </a:endParaRPr>
          </a:p>
          <a:p>
            <a:pPr lvl="1">
              <a:buFont typeface="Arial" panose="020B0604020202020204" pitchFamily="34" charset="0"/>
              <a:buChar char="•"/>
            </a:pPr>
            <a:r>
              <a:rPr lang="en-US" sz="1600" b="1" dirty="0">
                <a:solidFill>
                  <a:schemeClr val="bg1"/>
                </a:solidFill>
              </a:rPr>
              <a:t>Goal 1 – Primary Prevention:</a:t>
            </a:r>
            <a:r>
              <a:rPr lang="en-US" sz="1600" dirty="0">
                <a:solidFill>
                  <a:schemeClr val="bg1"/>
                </a:solidFill>
              </a:rPr>
              <a:t> Building on our partnership with Truth Imitative, the Task Force will make recommendations on and see through to completion the creation of community-driven prevention resources. These activities, intended to focus first on communities at highest risk, will include: </a:t>
            </a:r>
          </a:p>
          <a:p>
            <a:pPr lvl="2">
              <a:buFont typeface="Arial" panose="020B0604020202020204" pitchFamily="34" charset="0"/>
              <a:buChar char="•"/>
            </a:pPr>
            <a:r>
              <a:rPr lang="en-US" sz="1200" dirty="0">
                <a:solidFill>
                  <a:schemeClr val="bg1"/>
                </a:solidFill>
              </a:rPr>
              <a:t>Goal 1A: Evaluate current school-based prevention initiatives for effectiveness and observance of best practices to then inform recommendations for school-based prevention initiatives.</a:t>
            </a:r>
          </a:p>
          <a:p>
            <a:pPr lvl="2">
              <a:buFont typeface="Arial" panose="020B0604020202020204" pitchFamily="34" charset="0"/>
              <a:buChar char="•"/>
            </a:pPr>
            <a:r>
              <a:rPr lang="en-US" sz="1200" dirty="0">
                <a:solidFill>
                  <a:schemeClr val="bg1"/>
                </a:solidFill>
              </a:rPr>
              <a:t>Goal 1B: Strengthen the role of afterschool programs and creating better linkages to afterschool prevention activities. </a:t>
            </a:r>
          </a:p>
          <a:p>
            <a:pPr lvl="2">
              <a:buFont typeface="Arial" panose="020B0604020202020204" pitchFamily="34" charset="0"/>
              <a:buChar char="•"/>
            </a:pPr>
            <a:r>
              <a:rPr lang="en-US" sz="1200" dirty="0">
                <a:solidFill>
                  <a:schemeClr val="bg1"/>
                </a:solidFill>
              </a:rPr>
              <a:t>Goal 1C: Develop of education resources that meaningfully address self- and social-stigma leveraging the best available research and Expert Advisor guidance.</a:t>
            </a:r>
          </a:p>
          <a:p>
            <a:pPr lvl="2">
              <a:buFont typeface="Arial" panose="020B0604020202020204" pitchFamily="34" charset="0"/>
              <a:buChar char="•"/>
            </a:pPr>
            <a:r>
              <a:rPr lang="en-US" sz="1200" dirty="0">
                <a:solidFill>
                  <a:schemeClr val="bg1"/>
                </a:solidFill>
              </a:rPr>
              <a:t>Goal 1D: Develop specialized primary prevention activities for communities at highest risk.</a:t>
            </a:r>
          </a:p>
          <a:p>
            <a:pPr lvl="1">
              <a:buFont typeface="Arial" panose="020B0604020202020204" pitchFamily="34" charset="0"/>
              <a:buChar char="•"/>
            </a:pPr>
            <a:r>
              <a:rPr lang="en-US" sz="1600" b="1" dirty="0">
                <a:solidFill>
                  <a:schemeClr val="bg1"/>
                </a:solidFill>
              </a:rPr>
              <a:t>Goal 2 – Tailored Education on Benzodiazepine Prescribing:</a:t>
            </a:r>
            <a:r>
              <a:rPr lang="en-US" sz="1600" dirty="0">
                <a:solidFill>
                  <a:schemeClr val="bg1"/>
                </a:solidFill>
              </a:rPr>
              <a:t>  Similar to the activities undertaken by RIDOH to curb excess opioid prescribing--education materials, academic detailing, tailored electronic alerts—the Task Force will sponsor and promote activities that will curb excess benzo prescribing. </a:t>
            </a:r>
            <a:endParaRPr lang="en-US" sz="1200" dirty="0">
              <a:solidFill>
                <a:schemeClr val="bg1"/>
              </a:solidFill>
            </a:endParaRPr>
          </a:p>
          <a:p>
            <a:pPr lvl="2">
              <a:buFont typeface="Arial" panose="020B0604020202020204" pitchFamily="34" charset="0"/>
              <a:buChar char="•"/>
            </a:pPr>
            <a:r>
              <a:rPr lang="en-US" sz="1200" dirty="0">
                <a:solidFill>
                  <a:schemeClr val="bg1"/>
                </a:solidFill>
              </a:rPr>
              <a:t>Goal 2A: Create a provider curriculum offering guidance on benzodiazepine prescription.</a:t>
            </a:r>
          </a:p>
          <a:p>
            <a:pPr lvl="2">
              <a:buFont typeface="Arial" panose="020B0604020202020204" pitchFamily="34" charset="0"/>
              <a:buChar char="•"/>
            </a:pPr>
            <a:r>
              <a:rPr lang="en-US" sz="1200" dirty="0">
                <a:solidFill>
                  <a:schemeClr val="bg1"/>
                </a:solidFill>
              </a:rPr>
              <a:t>Goal 2B: Create patient education materials on benzodiazepine abuse and overdose risks.</a:t>
            </a:r>
          </a:p>
          <a:p>
            <a:pPr lvl="1">
              <a:buFont typeface="Arial" panose="020B0604020202020204" pitchFamily="34" charset="0"/>
              <a:buChar char="•"/>
            </a:pPr>
            <a:r>
              <a:rPr lang="en-US" sz="1600" b="1" dirty="0">
                <a:solidFill>
                  <a:schemeClr val="bg1"/>
                </a:solidFill>
              </a:rPr>
              <a:t>Goal 3 – Enhanced PDMP/Secondary Prevention Data Integration:</a:t>
            </a:r>
            <a:r>
              <a:rPr lang="en-US" sz="1600" dirty="0">
                <a:solidFill>
                  <a:schemeClr val="bg1"/>
                </a:solidFill>
              </a:rPr>
              <a:t> Integrate PDMP and ROARR systems to alert health professionals about spikes in overdose activities.</a:t>
            </a:r>
          </a:p>
          <a:p>
            <a:pPr lvl="1">
              <a:buFont typeface="Arial" panose="020B0604020202020204" pitchFamily="34" charset="0"/>
              <a:buChar char="•"/>
            </a:pPr>
            <a:r>
              <a:rPr lang="en-US" sz="1600" b="1" dirty="0">
                <a:solidFill>
                  <a:schemeClr val="bg1"/>
                </a:solidFill>
              </a:rPr>
              <a:t>Goal 4 – Data Partnerships to Identify Risk Factors:</a:t>
            </a:r>
            <a:r>
              <a:rPr lang="en-US" sz="1600" dirty="0">
                <a:solidFill>
                  <a:schemeClr val="bg1"/>
                </a:solidFill>
              </a:rPr>
              <a:t> Link disparate sources of healthcare and SUD data to develop better predictive models for who is likely to develop substance use disorder and work on prevention activities responsive to these findings. Could be developed in tandem with a partner recruited to manage this analysis.</a:t>
            </a:r>
          </a:p>
        </p:txBody>
      </p:sp>
    </p:spTree>
    <p:extLst>
      <p:ext uri="{BB962C8B-B14F-4D97-AF65-F5344CB8AC3E}">
        <p14:creationId xmlns:p14="http://schemas.microsoft.com/office/powerpoint/2010/main" val="4252580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Prevention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lnSpcReduction="10000"/>
          </a:bodyPr>
          <a:lstStyle/>
          <a:p>
            <a:pPr lvl="1">
              <a:buFont typeface="Arial" panose="020B0604020202020204" pitchFamily="34" charset="0"/>
              <a:buChar char="•"/>
            </a:pPr>
            <a:r>
              <a:rPr lang="en-US" sz="1500" b="1" dirty="0">
                <a:solidFill>
                  <a:schemeClr val="bg1"/>
                </a:solidFill>
              </a:rPr>
              <a:t>Goal 5 – Behavioral Economics as a Lens for Prevention Activities:</a:t>
            </a:r>
            <a:r>
              <a:rPr lang="en-US" sz="1500" dirty="0">
                <a:solidFill>
                  <a:schemeClr val="bg1"/>
                </a:solidFill>
              </a:rPr>
              <a:t> Recruit partners to propose and evaluate prevention-focused “nudges,” or subtle changes in operations that can drive big changes in behavior.</a:t>
            </a:r>
            <a:r>
              <a:rPr lang="en-US" sz="1500" b="1" dirty="0">
                <a:solidFill>
                  <a:schemeClr val="bg1"/>
                </a:solidFill>
              </a:rPr>
              <a:t> </a:t>
            </a:r>
          </a:p>
          <a:p>
            <a:pPr lvl="2">
              <a:buFont typeface="Arial" panose="020B0604020202020204" pitchFamily="34" charset="0"/>
              <a:buChar char="•"/>
            </a:pPr>
            <a:r>
              <a:rPr lang="en-US" sz="1200" dirty="0">
                <a:solidFill>
                  <a:schemeClr val="bg1"/>
                </a:solidFill>
              </a:rPr>
              <a:t>Goal 5A: Develop and pilot new pharmacy-based “nudges” to incentivize co-prescribed naloxone pickup and safe opioid disposal.</a:t>
            </a:r>
          </a:p>
          <a:p>
            <a:pPr lvl="2">
              <a:buFont typeface="Arial" panose="020B0604020202020204" pitchFamily="34" charset="0"/>
              <a:buChar char="•"/>
            </a:pPr>
            <a:r>
              <a:rPr lang="en-US" sz="1200" dirty="0">
                <a:solidFill>
                  <a:schemeClr val="bg1"/>
                </a:solidFill>
              </a:rPr>
              <a:t>Goal 5B: Develop and pilot new mobile outreach nudges that incentivize seeking of treatment resources.</a:t>
            </a:r>
          </a:p>
          <a:p>
            <a:pPr lvl="2">
              <a:buFont typeface="Arial" panose="020B0604020202020204" pitchFamily="34" charset="0"/>
              <a:buChar char="•"/>
            </a:pPr>
            <a:r>
              <a:rPr lang="en-US" sz="1200" dirty="0">
                <a:solidFill>
                  <a:schemeClr val="bg1"/>
                </a:solidFill>
              </a:rPr>
              <a:t>Goal 5C: Create new incentives for the proliferation of non-opioid pain management procedures</a:t>
            </a:r>
          </a:p>
          <a:p>
            <a:pPr lvl="1">
              <a:buFont typeface="Arial" panose="020B0604020202020204" pitchFamily="34" charset="0"/>
              <a:buChar char="•"/>
            </a:pPr>
            <a:r>
              <a:rPr lang="en-US" sz="1500" b="1" dirty="0">
                <a:solidFill>
                  <a:schemeClr val="bg1"/>
                </a:solidFill>
              </a:rPr>
              <a:t>Goal 6 – Creating a Family-Focused Recovery Specialist Model:</a:t>
            </a:r>
            <a:r>
              <a:rPr lang="en-US" sz="1500" dirty="0">
                <a:solidFill>
                  <a:schemeClr val="bg1"/>
                </a:solidFill>
              </a:rPr>
              <a:t> Use the success of the Peer Recovery Specialist to create a Family-Focused Peer Recovery navigator for families at high risk. These Family-Focused Recovery specialists would work with families who have identified a loved one at risk of developing Substance Use Disorder.</a:t>
            </a:r>
          </a:p>
          <a:p>
            <a:pPr lvl="2">
              <a:buFont typeface="Arial" panose="020B0604020202020204" pitchFamily="34" charset="0"/>
              <a:buChar char="•"/>
            </a:pPr>
            <a:r>
              <a:rPr lang="en-US" sz="1100" dirty="0">
                <a:solidFill>
                  <a:schemeClr val="bg1"/>
                </a:solidFill>
              </a:rPr>
              <a:t>Goal 6A: Evaluate the feasibility of intensive family intervention services by layering on this peer model clinical support services.</a:t>
            </a:r>
          </a:p>
          <a:p>
            <a:pPr lvl="1">
              <a:buFont typeface="Arial" panose="020B0604020202020204" pitchFamily="34" charset="0"/>
              <a:buChar char="•"/>
            </a:pPr>
            <a:r>
              <a:rPr lang="en-US" sz="1500" b="1" dirty="0">
                <a:solidFill>
                  <a:schemeClr val="bg1"/>
                </a:solidFill>
              </a:rPr>
              <a:t>Goal 7 – Drug Manufacturer-Funded Takebacks:</a:t>
            </a:r>
            <a:r>
              <a:rPr lang="en-US" sz="1500" dirty="0">
                <a:solidFill>
                  <a:schemeClr val="bg1"/>
                </a:solidFill>
              </a:rPr>
              <a:t> Propose financial incentives or other binding agreements that incentivize pharmaceutical companies and insurers to ensure opioids and other dangerous prescriptions are disposed of. Or alternately: propose formal partnerships with pharmaceutical companies and insurers that effectively incentivize people to dispose of excess prescription medications.</a:t>
            </a:r>
          </a:p>
          <a:p>
            <a:pPr lvl="1">
              <a:buFont typeface="Arial" panose="020B0604020202020204" pitchFamily="34" charset="0"/>
              <a:buChar char="•"/>
            </a:pPr>
            <a:r>
              <a:rPr lang="en-US" sz="1500" b="1" dirty="0">
                <a:solidFill>
                  <a:schemeClr val="bg1"/>
                </a:solidFill>
              </a:rPr>
              <a:t>Goal 8 – Workforce Sector-Targeted Outreach:</a:t>
            </a:r>
            <a:r>
              <a:rPr lang="en-US" sz="1500" dirty="0">
                <a:solidFill>
                  <a:schemeClr val="bg1"/>
                </a:solidFill>
              </a:rPr>
              <a:t> Build on the Governor’s Recovery-Friendly Workplaces Initiative to provide primary prevention materials for any workers taking disability leave.</a:t>
            </a:r>
          </a:p>
          <a:p>
            <a:pPr lvl="2">
              <a:buFont typeface="Arial" panose="020B0604020202020204" pitchFamily="34" charset="0"/>
              <a:buChar char="•"/>
            </a:pPr>
            <a:r>
              <a:rPr lang="en-US" sz="1100" dirty="0">
                <a:solidFill>
                  <a:schemeClr val="bg1"/>
                </a:solidFill>
              </a:rPr>
              <a:t>Goal 8A: Create a worker education curriculum for people preparing for disability leave, targeting high-risk industries.</a:t>
            </a:r>
          </a:p>
        </p:txBody>
      </p:sp>
    </p:spTree>
    <p:extLst>
      <p:ext uri="{BB962C8B-B14F-4D97-AF65-F5344CB8AC3E}">
        <p14:creationId xmlns:p14="http://schemas.microsoft.com/office/powerpoint/2010/main" val="11732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Rescue –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a:bodyPr>
          <a:lstStyle/>
          <a:p>
            <a:pPr marL="0" indent="0">
              <a:buNone/>
            </a:pPr>
            <a:r>
              <a:rPr lang="en-US" dirty="0">
                <a:solidFill>
                  <a:schemeClr val="bg1"/>
                </a:solidFill>
              </a:rPr>
              <a:t>The impact of the Task Force’s “Rescue” focus to date are an excellent example of harm reduction strategy in action, but there is much more we can do. </a:t>
            </a:r>
          </a:p>
          <a:p>
            <a:pPr marL="0" indent="0">
              <a:buNone/>
            </a:pPr>
            <a:r>
              <a:rPr lang="en-US" b="1" dirty="0">
                <a:solidFill>
                  <a:srgbClr val="0070C0"/>
                </a:solidFill>
              </a:rPr>
              <a:t>This plan offers a few essential guidelines for guaranteeing that rescue resources are universally available for as long as they’re needed.</a:t>
            </a:r>
          </a:p>
          <a:p>
            <a:pPr lvl="1">
              <a:buFont typeface="Arial" panose="020B0604020202020204" pitchFamily="34" charset="0"/>
              <a:buChar char="•"/>
            </a:pPr>
            <a:r>
              <a:rPr lang="en-US" sz="2000" dirty="0">
                <a:solidFill>
                  <a:schemeClr val="bg1"/>
                </a:solidFill>
              </a:rPr>
              <a:t>Developing a plan for funding rescue resources, including naloxone, as long as needed </a:t>
            </a:r>
          </a:p>
          <a:p>
            <a:pPr lvl="1">
              <a:buFont typeface="Arial" panose="020B0604020202020204" pitchFamily="34" charset="0"/>
              <a:buChar char="•"/>
            </a:pPr>
            <a:r>
              <a:rPr lang="en-US" sz="2000" dirty="0">
                <a:solidFill>
                  <a:schemeClr val="bg1"/>
                </a:solidFill>
              </a:rPr>
              <a:t>Setting a state standard for universal naloxone accessibility by guaranteeing its distribution in varied settings, even in unexpected ones</a:t>
            </a:r>
          </a:p>
          <a:p>
            <a:pPr lvl="1">
              <a:buFont typeface="Arial" panose="020B0604020202020204" pitchFamily="34" charset="0"/>
              <a:buChar char="•"/>
            </a:pPr>
            <a:r>
              <a:rPr lang="en-US" sz="2000" dirty="0">
                <a:solidFill>
                  <a:schemeClr val="bg1"/>
                </a:solidFill>
              </a:rPr>
              <a:t>Integrate a new statewide crisis resource, BH Link, with first responders, which will help first responders and improve care</a:t>
            </a:r>
          </a:p>
        </p:txBody>
      </p:sp>
    </p:spTree>
    <p:extLst>
      <p:ext uri="{BB962C8B-B14F-4D97-AF65-F5344CB8AC3E}">
        <p14:creationId xmlns:p14="http://schemas.microsoft.com/office/powerpoint/2010/main" val="108606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Rescue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fontScale="92500" lnSpcReduction="10000"/>
          </a:bodyPr>
          <a:lstStyle/>
          <a:p>
            <a:pPr marL="0" indent="0">
              <a:buNone/>
            </a:pPr>
            <a:r>
              <a:rPr lang="en-US" sz="1800" b="1" dirty="0">
                <a:solidFill>
                  <a:schemeClr val="bg1"/>
                </a:solidFill>
              </a:rPr>
              <a:t>The impact of the Task Force’s “Rescue” focus to date are an excellent example of harm reduction strategy in action, but there is much more we can do.</a:t>
            </a:r>
            <a:endParaRPr lang="en-US" sz="1700" dirty="0">
              <a:solidFill>
                <a:schemeClr val="bg1"/>
              </a:solidFill>
            </a:endParaRPr>
          </a:p>
          <a:p>
            <a:pPr lvl="1">
              <a:buFont typeface="Arial" panose="020B0604020202020204" pitchFamily="34" charset="0"/>
              <a:buChar char="•"/>
            </a:pPr>
            <a:r>
              <a:rPr lang="en-US" sz="1600" b="1" dirty="0">
                <a:solidFill>
                  <a:schemeClr val="bg1"/>
                </a:solidFill>
              </a:rPr>
              <a:t>Goal 9 – Find and Ensure Sustainable Funding for Naloxone: </a:t>
            </a:r>
            <a:r>
              <a:rPr lang="en-US" sz="1600" dirty="0">
                <a:solidFill>
                  <a:schemeClr val="bg1"/>
                </a:solidFill>
              </a:rPr>
              <a:t>Work with State agencies, federal authorities, and private partners to ensure that there is a continuous source for funding bulk naloxone purchases.</a:t>
            </a:r>
          </a:p>
          <a:p>
            <a:pPr lvl="2">
              <a:buFont typeface="Arial" panose="020B0604020202020204" pitchFamily="34" charset="0"/>
              <a:buChar char="•"/>
            </a:pPr>
            <a:r>
              <a:rPr lang="en-US" sz="1200" dirty="0">
                <a:solidFill>
                  <a:schemeClr val="bg1"/>
                </a:solidFill>
              </a:rPr>
              <a:t>Goal 9A: Propose a dedicated funding stream for Naloxone purchases.</a:t>
            </a:r>
          </a:p>
          <a:p>
            <a:pPr lvl="2">
              <a:buFont typeface="Arial" panose="020B0604020202020204" pitchFamily="34" charset="0"/>
              <a:buChar char="•"/>
            </a:pPr>
            <a:r>
              <a:rPr lang="en-US" sz="1200" dirty="0">
                <a:solidFill>
                  <a:schemeClr val="bg1"/>
                </a:solidFill>
              </a:rPr>
              <a:t>Goal 9B: Ensure that Rhode Island meets the obligations of S 2930/H 8313, and propose ways for insurers to more readily support distribution of naloxone. </a:t>
            </a:r>
          </a:p>
          <a:p>
            <a:pPr lvl="1">
              <a:buFont typeface="Arial" panose="020B0604020202020204" pitchFamily="34" charset="0"/>
              <a:buChar char="•"/>
            </a:pPr>
            <a:r>
              <a:rPr lang="en-US" sz="1600" b="1" dirty="0">
                <a:solidFill>
                  <a:schemeClr val="bg1"/>
                </a:solidFill>
              </a:rPr>
              <a:t>Goal 10 – New Standard of Public Naloxone:</a:t>
            </a:r>
            <a:r>
              <a:rPr lang="en-US" sz="1600" dirty="0">
                <a:solidFill>
                  <a:schemeClr val="bg1"/>
                </a:solidFill>
              </a:rPr>
              <a:t> Have naloxone available and to train staff working in any setting where there is an AED, or establish a similar standard to have naloxone available in any building of a certain size.</a:t>
            </a:r>
          </a:p>
          <a:p>
            <a:pPr lvl="2">
              <a:buFont typeface="Arial" panose="020B0604020202020204" pitchFamily="34" charset="0"/>
              <a:buChar char="•"/>
            </a:pPr>
            <a:r>
              <a:rPr lang="en-US" sz="1200" dirty="0">
                <a:solidFill>
                  <a:schemeClr val="bg1"/>
                </a:solidFill>
              </a:rPr>
              <a:t>Goal 10A: Create statewide guidelines for public naloxone availability, and consider enforcing these guidelines through regulation or partnership with property insurers.</a:t>
            </a:r>
          </a:p>
          <a:p>
            <a:pPr lvl="2">
              <a:buFont typeface="Arial" panose="020B0604020202020204" pitchFamily="34" charset="0"/>
              <a:buChar char="•"/>
            </a:pPr>
            <a:r>
              <a:rPr lang="en-US" sz="1200" dirty="0">
                <a:solidFill>
                  <a:schemeClr val="bg1"/>
                </a:solidFill>
              </a:rPr>
              <a:t>Goal 10B: Set and meet individual targets for naloxone distribution and use by setting.</a:t>
            </a:r>
          </a:p>
          <a:p>
            <a:pPr lvl="1">
              <a:buFont typeface="Arial" panose="020B0604020202020204" pitchFamily="34" charset="0"/>
              <a:buChar char="•"/>
            </a:pPr>
            <a:r>
              <a:rPr lang="en-US" sz="1600" b="1" dirty="0">
                <a:solidFill>
                  <a:schemeClr val="bg1"/>
                </a:solidFill>
              </a:rPr>
              <a:t>Goal 11 – Make Naloxone Easier to Obtain in Priority Settings:</a:t>
            </a:r>
            <a:r>
              <a:rPr lang="en-US" sz="1600" dirty="0">
                <a:solidFill>
                  <a:schemeClr val="bg1"/>
                </a:solidFill>
              </a:rPr>
              <a:t> Develop a list of “naloxone critical” settings like OTPs, doctors’ offices, and recovery centers, where naloxone should be instantly accessible without obtaining and filling a separate prescription. </a:t>
            </a:r>
          </a:p>
          <a:p>
            <a:pPr lvl="2">
              <a:buFont typeface="Arial" panose="020B0604020202020204" pitchFamily="34" charset="0"/>
              <a:buChar char="•"/>
            </a:pPr>
            <a:r>
              <a:rPr lang="en-US" sz="1200" dirty="0">
                <a:solidFill>
                  <a:schemeClr val="bg1"/>
                </a:solidFill>
              </a:rPr>
              <a:t>Goal 11A: Ensure naloxone is given to people exiting the ACI.</a:t>
            </a:r>
          </a:p>
          <a:p>
            <a:pPr lvl="2">
              <a:buFont typeface="Arial" panose="020B0604020202020204" pitchFamily="34" charset="0"/>
              <a:buChar char="•"/>
            </a:pPr>
            <a:r>
              <a:rPr lang="en-US" sz="1200" dirty="0">
                <a:solidFill>
                  <a:schemeClr val="bg1"/>
                </a:solidFill>
              </a:rPr>
              <a:t>Goal 11B: consider mandatory naloxone distribution through state-contracted services. </a:t>
            </a:r>
          </a:p>
          <a:p>
            <a:pPr lvl="1">
              <a:buFont typeface="Arial" panose="020B0604020202020204" pitchFamily="34" charset="0"/>
              <a:buChar char="•"/>
            </a:pPr>
            <a:r>
              <a:rPr lang="en-US" sz="1600" b="1" dirty="0">
                <a:solidFill>
                  <a:schemeClr val="bg1"/>
                </a:solidFill>
              </a:rPr>
              <a:t>Goal 12 – Creation of More Rescue Dyads: </a:t>
            </a:r>
            <a:r>
              <a:rPr lang="en-US" sz="1600" dirty="0">
                <a:solidFill>
                  <a:schemeClr val="bg1"/>
                </a:solidFill>
              </a:rPr>
              <a:t>Take models established by opioid treatment providers and pharmacies to create more pharmacy partnership dyads in key settings.</a:t>
            </a:r>
            <a:endParaRPr lang="en-US" sz="1200" dirty="0">
              <a:solidFill>
                <a:schemeClr val="bg1"/>
              </a:solidFill>
            </a:endParaRPr>
          </a:p>
          <a:p>
            <a:pPr lvl="1">
              <a:buFont typeface="Arial" panose="020B0604020202020204" pitchFamily="34" charset="0"/>
              <a:buChar char="•"/>
            </a:pPr>
            <a:endParaRPr lang="en-US" sz="1700" dirty="0">
              <a:solidFill>
                <a:schemeClr val="bg1"/>
              </a:solidFill>
            </a:endParaRPr>
          </a:p>
        </p:txBody>
      </p:sp>
    </p:spTree>
    <p:extLst>
      <p:ext uri="{BB962C8B-B14F-4D97-AF65-F5344CB8AC3E}">
        <p14:creationId xmlns:p14="http://schemas.microsoft.com/office/powerpoint/2010/main" val="2737479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Rescue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a:bodyPr>
          <a:lstStyle/>
          <a:p>
            <a:pPr lvl="1">
              <a:buFont typeface="Arial" panose="020B0604020202020204" pitchFamily="34" charset="0"/>
              <a:buChar char="•"/>
            </a:pPr>
            <a:r>
              <a:rPr lang="en-US" sz="1600" b="1" dirty="0">
                <a:solidFill>
                  <a:schemeClr val="bg1"/>
                </a:solidFill>
              </a:rPr>
              <a:t>Goal 13 – Integrate BH Link with the Rescue/First Responder Network: </a:t>
            </a:r>
            <a:r>
              <a:rPr lang="en-US" sz="1600" dirty="0">
                <a:solidFill>
                  <a:schemeClr val="bg1"/>
                </a:solidFill>
              </a:rPr>
              <a:t>Work with emergency services providers to direct appropriate referrals to BH Link before or after someone overdoses.</a:t>
            </a:r>
          </a:p>
          <a:p>
            <a:pPr lvl="2">
              <a:buFont typeface="Arial" panose="020B0604020202020204" pitchFamily="34" charset="0"/>
              <a:buChar char="•"/>
            </a:pPr>
            <a:r>
              <a:rPr lang="en-US" sz="1200" dirty="0">
                <a:solidFill>
                  <a:schemeClr val="bg1"/>
                </a:solidFill>
              </a:rPr>
              <a:t>Goal 13A: Refine and drive continuous improvements in transportation protocols that will get people to BH Link.</a:t>
            </a:r>
          </a:p>
          <a:p>
            <a:pPr lvl="2">
              <a:buFont typeface="Arial" panose="020B0604020202020204" pitchFamily="34" charset="0"/>
              <a:buChar char="•"/>
            </a:pPr>
            <a:r>
              <a:rPr lang="en-US" sz="1200" dirty="0">
                <a:solidFill>
                  <a:schemeClr val="bg1"/>
                </a:solidFill>
              </a:rPr>
              <a:t>Goal 13B: Facilitate new partnerships between BH Link and community first responder groups.</a:t>
            </a:r>
          </a:p>
          <a:p>
            <a:pPr lvl="2">
              <a:buFont typeface="Arial" panose="020B0604020202020204" pitchFamily="34" charset="0"/>
              <a:buChar char="•"/>
            </a:pPr>
            <a:r>
              <a:rPr lang="en-US" sz="1200" dirty="0">
                <a:solidFill>
                  <a:schemeClr val="bg1"/>
                </a:solidFill>
              </a:rPr>
              <a:t>Goal 13C: Facilitate new partnerships between BH Link and healthcare providers across the system, including hospitals, primary care offices, and community health centers.</a:t>
            </a:r>
          </a:p>
          <a:p>
            <a:pPr lvl="1">
              <a:buFont typeface="Arial" panose="020B0604020202020204" pitchFamily="34" charset="0"/>
              <a:buChar char="•"/>
            </a:pPr>
            <a:r>
              <a:rPr lang="en-US" sz="1600" b="1" dirty="0">
                <a:solidFill>
                  <a:schemeClr val="bg1"/>
                </a:solidFill>
              </a:rPr>
              <a:t>Goal 14 – Better Care After Naloxone Administration: </a:t>
            </a:r>
            <a:r>
              <a:rPr lang="en-US" sz="1600" dirty="0">
                <a:solidFill>
                  <a:schemeClr val="bg1"/>
                </a:solidFill>
              </a:rPr>
              <a:t>Develop or improve standards of care for first responders personnel following the administration of naloxone.</a:t>
            </a:r>
          </a:p>
          <a:p>
            <a:pPr lvl="2">
              <a:buFont typeface="Arial" panose="020B0604020202020204" pitchFamily="34" charset="0"/>
              <a:buChar char="•"/>
            </a:pPr>
            <a:r>
              <a:rPr lang="en-US" sz="1200" dirty="0">
                <a:solidFill>
                  <a:schemeClr val="bg1"/>
                </a:solidFill>
              </a:rPr>
              <a:t>Goal 14A: Use discharge planning mandates and Levels of Care to require a best practice for managing withdrawal.</a:t>
            </a:r>
            <a:endParaRPr lang="en-US" sz="1200" b="1" dirty="0">
              <a:solidFill>
                <a:schemeClr val="bg1"/>
              </a:solidFill>
            </a:endParaRPr>
          </a:p>
          <a:p>
            <a:pPr lvl="1">
              <a:buFont typeface="Arial" panose="020B0604020202020204" pitchFamily="34" charset="0"/>
              <a:buChar char="•"/>
            </a:pPr>
            <a:r>
              <a:rPr lang="en-US" sz="1600" b="1" dirty="0">
                <a:solidFill>
                  <a:schemeClr val="bg1"/>
                </a:solidFill>
              </a:rPr>
              <a:t>Goal 15 – Evaluate Levels of Care:</a:t>
            </a:r>
            <a:r>
              <a:rPr lang="en-US" sz="1600" dirty="0">
                <a:solidFill>
                  <a:schemeClr val="bg1"/>
                </a:solidFill>
              </a:rPr>
              <a:t> Evaluate the impact of Levels of Care designation at hospitals, understanding if current levels are resulting in more saved lives. </a:t>
            </a:r>
          </a:p>
          <a:p>
            <a:pPr lvl="2">
              <a:buFont typeface="Arial" panose="020B0604020202020204" pitchFamily="34" charset="0"/>
              <a:buChar char="•"/>
            </a:pPr>
            <a:r>
              <a:rPr lang="en-US" sz="1200" dirty="0">
                <a:solidFill>
                  <a:schemeClr val="bg1"/>
                </a:solidFill>
              </a:rPr>
              <a:t>Goal 15A: Incentivize more hospitals to achieve Level One. </a:t>
            </a:r>
          </a:p>
          <a:p>
            <a:pPr lvl="2">
              <a:buFont typeface="Arial" panose="020B0604020202020204" pitchFamily="34" charset="0"/>
              <a:buChar char="•"/>
            </a:pPr>
            <a:r>
              <a:rPr lang="en-US" sz="1200" dirty="0">
                <a:solidFill>
                  <a:schemeClr val="bg1"/>
                </a:solidFill>
              </a:rPr>
              <a:t>Goal 15B: Evaluate current hospital discharge planning procedures to develop an understanding of what prevents people who have overdosed from transitioning to treatment and identify new ED-initiated linkages to treatment in ongoing care.</a:t>
            </a:r>
            <a:endParaRPr lang="en-US" sz="1200" b="1" dirty="0">
              <a:solidFill>
                <a:schemeClr val="bg1"/>
              </a:solidFill>
            </a:endParaRPr>
          </a:p>
          <a:p>
            <a:pPr lvl="1">
              <a:buFont typeface="Arial" panose="020B0604020202020204" pitchFamily="34" charset="0"/>
              <a:buChar char="•"/>
            </a:pPr>
            <a:r>
              <a:rPr lang="en-US" sz="1600" b="1" dirty="0">
                <a:solidFill>
                  <a:schemeClr val="bg1"/>
                </a:solidFill>
              </a:rPr>
              <a:t>Goal 16 – Use Expanded Syringe Services as Opportunity for Outreach:</a:t>
            </a:r>
            <a:r>
              <a:rPr lang="en-US" sz="1600" dirty="0">
                <a:solidFill>
                  <a:schemeClr val="bg1"/>
                </a:solidFill>
              </a:rPr>
              <a:t> Build on the work of syringe service programs, targeting them for significantly enhanced naloxone distribution. </a:t>
            </a:r>
          </a:p>
          <a:p>
            <a:pPr lvl="2">
              <a:buFont typeface="Arial" panose="020B0604020202020204" pitchFamily="34" charset="0"/>
              <a:buChar char="•"/>
            </a:pPr>
            <a:endParaRPr lang="en-US" sz="800" dirty="0">
              <a:solidFill>
                <a:schemeClr val="bg1"/>
              </a:solidFill>
            </a:endParaRPr>
          </a:p>
          <a:p>
            <a:pPr lvl="1">
              <a:buFont typeface="Arial" panose="020B0604020202020204" pitchFamily="34" charset="0"/>
              <a:buChar char="•"/>
            </a:pPr>
            <a:endParaRPr lang="en-US" sz="1800" b="1" dirty="0">
              <a:solidFill>
                <a:schemeClr val="bg1"/>
              </a:solidFill>
            </a:endParaRPr>
          </a:p>
          <a:p>
            <a:pPr lvl="1">
              <a:buFont typeface="Arial" panose="020B0604020202020204" pitchFamily="34" charset="0"/>
              <a:buChar char="•"/>
            </a:pPr>
            <a:endParaRPr lang="en-US" sz="1700" dirty="0">
              <a:solidFill>
                <a:schemeClr val="bg1"/>
              </a:solidFill>
            </a:endParaRPr>
          </a:p>
        </p:txBody>
      </p:sp>
    </p:spTree>
    <p:extLst>
      <p:ext uri="{BB962C8B-B14F-4D97-AF65-F5344CB8AC3E}">
        <p14:creationId xmlns:p14="http://schemas.microsoft.com/office/powerpoint/2010/main" val="73199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Treatment –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Autofit/>
          </a:bodyPr>
          <a:lstStyle/>
          <a:p>
            <a:pPr marL="0" indent="0">
              <a:buNone/>
            </a:pPr>
            <a:r>
              <a:rPr lang="en-US" dirty="0">
                <a:solidFill>
                  <a:schemeClr val="bg1"/>
                </a:solidFill>
              </a:rPr>
              <a:t>We need to make treatment more available to people in all settings, and make treatment resources more focused on catching people who fall through gaps in the continuum of care.</a:t>
            </a:r>
          </a:p>
          <a:p>
            <a:pPr marL="0" indent="0">
              <a:buNone/>
            </a:pPr>
            <a:r>
              <a:rPr lang="en-US" b="1" dirty="0">
                <a:solidFill>
                  <a:srgbClr val="0070C0"/>
                </a:solidFill>
              </a:rPr>
              <a:t>This plan suggests that we set a goal of universal “treatment on demand” by bringing together planned and existing treatment resources</a:t>
            </a:r>
            <a:r>
              <a:rPr lang="en-US" dirty="0">
                <a:solidFill>
                  <a:srgbClr val="0070C0"/>
                </a:solidFill>
              </a:rPr>
              <a:t>, </a:t>
            </a:r>
            <a:r>
              <a:rPr lang="en-US" b="1" dirty="0">
                <a:solidFill>
                  <a:srgbClr val="0070C0"/>
                </a:solidFill>
              </a:rPr>
              <a:t>and asking our providers to work with us in catching people who fall out of treatment when they encounter all-too-frequent.</a:t>
            </a:r>
          </a:p>
          <a:p>
            <a:pPr lvl="1">
              <a:buFont typeface="Arial" panose="020B0604020202020204" pitchFamily="34" charset="0"/>
              <a:buChar char="•"/>
            </a:pPr>
            <a:r>
              <a:rPr lang="en-US" sz="2000" dirty="0">
                <a:solidFill>
                  <a:schemeClr val="bg1"/>
                </a:solidFill>
              </a:rPr>
              <a:t>Integrating BH Link into the statewide overdose response and overdose treatment systems to ensure that treatment “sticks”</a:t>
            </a:r>
          </a:p>
          <a:p>
            <a:pPr lvl="1">
              <a:buFont typeface="Arial" panose="020B0604020202020204" pitchFamily="34" charset="0"/>
              <a:buChar char="•"/>
            </a:pPr>
            <a:r>
              <a:rPr lang="en-US" sz="2000" dirty="0">
                <a:solidFill>
                  <a:schemeClr val="bg1"/>
                </a:solidFill>
              </a:rPr>
              <a:t>Integrate the HOPE Initiative as a treatment and recovery pathway</a:t>
            </a:r>
          </a:p>
          <a:p>
            <a:pPr lvl="1">
              <a:buFont typeface="Arial" panose="020B0604020202020204" pitchFamily="34" charset="0"/>
              <a:buChar char="•"/>
            </a:pPr>
            <a:r>
              <a:rPr lang="en-US" sz="2000" dirty="0">
                <a:solidFill>
                  <a:schemeClr val="bg1"/>
                </a:solidFill>
              </a:rPr>
              <a:t>Creating new incentives for treatment providers to observe best practices to keep them focused on treatments that get people well</a:t>
            </a:r>
          </a:p>
          <a:p>
            <a:pPr lvl="1">
              <a:buFont typeface="Arial" panose="020B0604020202020204" pitchFamily="34" charset="0"/>
              <a:buChar char="•"/>
            </a:pPr>
            <a:r>
              <a:rPr lang="en-US" sz="2000" dirty="0">
                <a:solidFill>
                  <a:schemeClr val="bg1"/>
                </a:solidFill>
              </a:rPr>
              <a:t>See beyond opioids to ensure people with non-opioid SUD challenges are getting the services they need</a:t>
            </a:r>
          </a:p>
          <a:p>
            <a:pPr lvl="1">
              <a:buFont typeface="Arial" panose="020B0604020202020204" pitchFamily="34" charset="0"/>
              <a:buChar char="•"/>
            </a:pPr>
            <a:r>
              <a:rPr lang="en-US" sz="2000" dirty="0">
                <a:solidFill>
                  <a:schemeClr val="bg1"/>
                </a:solidFill>
              </a:rPr>
              <a:t>Developing strategies for broader proliferation of buprenorphine use</a:t>
            </a:r>
          </a:p>
        </p:txBody>
      </p:sp>
    </p:spTree>
    <p:extLst>
      <p:ext uri="{BB962C8B-B14F-4D97-AF65-F5344CB8AC3E}">
        <p14:creationId xmlns:p14="http://schemas.microsoft.com/office/powerpoint/2010/main" val="390836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Overview</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lnSpcReduction="10000"/>
          </a:bodyPr>
          <a:lstStyle/>
          <a:p>
            <a:pPr marL="0" indent="0">
              <a:buNone/>
            </a:pPr>
            <a:r>
              <a:rPr lang="en-US" sz="2400" b="1" dirty="0">
                <a:solidFill>
                  <a:srgbClr val="0070C0"/>
                </a:solidFill>
              </a:rPr>
              <a:t>Keep focus on saving lives </a:t>
            </a:r>
            <a:r>
              <a:rPr lang="en-US" sz="2400" b="1" i="1" dirty="0">
                <a:solidFill>
                  <a:srgbClr val="0070C0"/>
                </a:solidFill>
              </a:rPr>
              <a:t>and</a:t>
            </a:r>
            <a:r>
              <a:rPr lang="en-US" sz="2400" b="1" dirty="0">
                <a:solidFill>
                  <a:srgbClr val="0070C0"/>
                </a:solidFill>
              </a:rPr>
              <a:t> go upstream to prevent overdose deaths. </a:t>
            </a:r>
          </a:p>
          <a:p>
            <a:pPr marL="0" indent="0">
              <a:buNone/>
            </a:pPr>
            <a:r>
              <a:rPr lang="en-US" sz="2400" b="1" dirty="0">
                <a:solidFill>
                  <a:schemeClr val="bg1"/>
                </a:solidFill>
              </a:rPr>
              <a:t>This plan:</a:t>
            </a:r>
            <a:endParaRPr lang="en-US" sz="2400" dirty="0">
              <a:solidFill>
                <a:schemeClr val="bg1"/>
              </a:solidFill>
            </a:endParaRPr>
          </a:p>
          <a:p>
            <a:pPr lvl="1">
              <a:buFont typeface="Arial" panose="020B0604020202020204" pitchFamily="34" charset="0"/>
              <a:buChar char="•"/>
            </a:pPr>
            <a:r>
              <a:rPr lang="en-US" sz="2000" b="1" dirty="0">
                <a:solidFill>
                  <a:schemeClr val="bg1"/>
                </a:solidFill>
              </a:rPr>
              <a:t>Keeps our strategic pillars</a:t>
            </a:r>
            <a:r>
              <a:rPr lang="en-US" sz="2000" dirty="0">
                <a:solidFill>
                  <a:schemeClr val="bg1"/>
                </a:solidFill>
              </a:rPr>
              <a:t> of prevention, rescue, treatment, and recovery. </a:t>
            </a:r>
            <a:endParaRPr lang="en-US" sz="2000" b="1" dirty="0">
              <a:solidFill>
                <a:schemeClr val="bg1"/>
              </a:solidFill>
            </a:endParaRPr>
          </a:p>
          <a:p>
            <a:pPr lvl="1">
              <a:buFont typeface="Arial" panose="020B0604020202020204" pitchFamily="34" charset="0"/>
              <a:buChar char="•"/>
            </a:pPr>
            <a:r>
              <a:rPr lang="en-US" sz="2000" b="1" dirty="0">
                <a:solidFill>
                  <a:schemeClr val="bg1"/>
                </a:solidFill>
              </a:rPr>
              <a:t>Adds new core principles to act as bridges between each of the pillars—</a:t>
            </a:r>
            <a:r>
              <a:rPr lang="en-US" sz="2000" dirty="0">
                <a:solidFill>
                  <a:schemeClr val="bg1"/>
                </a:solidFill>
              </a:rPr>
              <a:t>or important, cross-cutting workstreams aimed at addressing the problems that caused the overdose crisis. </a:t>
            </a:r>
          </a:p>
          <a:p>
            <a:pPr lvl="1">
              <a:buFont typeface="Arial" panose="020B0604020202020204" pitchFamily="34" charset="0"/>
              <a:buChar char="•"/>
            </a:pPr>
            <a:r>
              <a:rPr lang="en-US" sz="2000" b="1" dirty="0">
                <a:solidFill>
                  <a:schemeClr val="bg1"/>
                </a:solidFill>
              </a:rPr>
              <a:t>Puts new emphasis on prevention and recovery—</a:t>
            </a:r>
            <a:r>
              <a:rPr lang="en-US" sz="2000" dirty="0">
                <a:solidFill>
                  <a:schemeClr val="bg1"/>
                </a:solidFill>
              </a:rPr>
              <a:t>or going upstream and downstream while maintaining our focus on saving lives through robust rescue and treatment resources.</a:t>
            </a:r>
          </a:p>
          <a:p>
            <a:pPr lvl="1">
              <a:buFont typeface="Arial" panose="020B0604020202020204" pitchFamily="34" charset="0"/>
              <a:buChar char="•"/>
            </a:pPr>
            <a:r>
              <a:rPr lang="en-US" sz="2000" b="1" dirty="0">
                <a:solidFill>
                  <a:schemeClr val="bg1"/>
                </a:solidFill>
              </a:rPr>
              <a:t>Aligns with new funding sources,</a:t>
            </a:r>
            <a:r>
              <a:rPr lang="en-US" sz="2000" dirty="0">
                <a:solidFill>
                  <a:schemeClr val="bg1"/>
                </a:solidFill>
              </a:rPr>
              <a:t> specifically the State Opioid Response grant from SAMHSA, the CDC-SURGE grant, the Dislocated Worker Grant from the Department of Labor, and grants from the Department of Justice to support the HOPE Initiative. </a:t>
            </a:r>
          </a:p>
        </p:txBody>
      </p:sp>
    </p:spTree>
    <p:extLst>
      <p:ext uri="{BB962C8B-B14F-4D97-AF65-F5344CB8AC3E}">
        <p14:creationId xmlns:p14="http://schemas.microsoft.com/office/powerpoint/2010/main" val="3052329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Treatment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a:bodyPr>
          <a:lstStyle/>
          <a:p>
            <a:pPr marL="0" indent="0">
              <a:buNone/>
            </a:pPr>
            <a:r>
              <a:rPr lang="en-US" sz="1800" b="1" dirty="0">
                <a:solidFill>
                  <a:schemeClr val="bg1"/>
                </a:solidFill>
              </a:rPr>
              <a:t>We need to make treatment more available to people in all settings, and understand how it fits in the continuum of care as a component of our healthcare system.</a:t>
            </a:r>
            <a:endParaRPr lang="en-US" sz="1700" dirty="0">
              <a:solidFill>
                <a:schemeClr val="bg1"/>
              </a:solidFill>
            </a:endParaRPr>
          </a:p>
          <a:p>
            <a:pPr lvl="1">
              <a:buFont typeface="Arial" panose="020B0604020202020204" pitchFamily="34" charset="0"/>
              <a:buChar char="•"/>
            </a:pPr>
            <a:r>
              <a:rPr lang="en-US" sz="1600" b="1" dirty="0">
                <a:solidFill>
                  <a:schemeClr val="bg1"/>
                </a:solidFill>
              </a:rPr>
              <a:t>Goal 17 – Work Toward a “Treatment on Demand” Model:</a:t>
            </a:r>
            <a:r>
              <a:rPr lang="en-US" sz="1600" dirty="0">
                <a:solidFill>
                  <a:schemeClr val="bg1"/>
                </a:solidFill>
              </a:rPr>
              <a:t> Implement aspects of a “Treatment on Demand” system in Rhode Island. “Treatment on Demand” would make treatment resources available to people with SUD the moment they decide they want it, creating frictionless access to treatment. Components include:</a:t>
            </a:r>
          </a:p>
          <a:p>
            <a:pPr lvl="2">
              <a:buFont typeface="Arial" panose="020B0604020202020204" pitchFamily="34" charset="0"/>
              <a:buChar char="•"/>
            </a:pPr>
            <a:r>
              <a:rPr lang="en-US" sz="1200" dirty="0">
                <a:solidFill>
                  <a:schemeClr val="bg1"/>
                </a:solidFill>
              </a:rPr>
              <a:t>Goal 17A: Stand up and support statewide mobile outreach/mobile crisis services.</a:t>
            </a:r>
          </a:p>
          <a:p>
            <a:pPr lvl="2">
              <a:buFont typeface="Arial" panose="020B0604020202020204" pitchFamily="34" charset="0"/>
              <a:buChar char="•"/>
            </a:pPr>
            <a:r>
              <a:rPr lang="en-US" sz="1200" dirty="0">
                <a:solidFill>
                  <a:schemeClr val="bg1"/>
                </a:solidFill>
              </a:rPr>
              <a:t>Goal 17B: Stand up mobile/home induction of Medication Assisted Treatment, or other ways to ensure fast access to MAT in varied settings (pharmacies or other lite-clinical settings).</a:t>
            </a:r>
          </a:p>
          <a:p>
            <a:pPr lvl="2">
              <a:buFont typeface="Arial" panose="020B0604020202020204" pitchFamily="34" charset="0"/>
              <a:buChar char="•"/>
            </a:pPr>
            <a:r>
              <a:rPr lang="en-US" sz="1200" dirty="0">
                <a:solidFill>
                  <a:schemeClr val="bg1"/>
                </a:solidFill>
              </a:rPr>
              <a:t>Goal 17C: Create a “waiting list response system” so that anyone presented with the necessity of waiting for a treatment service can be seamlessly referred to another treatment source (can be integrated with BH Link).</a:t>
            </a:r>
          </a:p>
          <a:p>
            <a:pPr lvl="2">
              <a:buFont typeface="Arial" panose="020B0604020202020204" pitchFamily="34" charset="0"/>
              <a:buChar char="•"/>
            </a:pPr>
            <a:r>
              <a:rPr lang="en-US" sz="1200" dirty="0">
                <a:solidFill>
                  <a:schemeClr val="bg1"/>
                </a:solidFill>
              </a:rPr>
              <a:t>Goal 17D: Create better process for referring people to COEs and ensuring their deeper integration into the treatment system.</a:t>
            </a:r>
          </a:p>
          <a:p>
            <a:pPr lvl="1">
              <a:buFont typeface="Arial" panose="020B0604020202020204" pitchFamily="34" charset="0"/>
              <a:buChar char="•"/>
            </a:pPr>
            <a:r>
              <a:rPr lang="en-US" sz="1600" b="1" dirty="0">
                <a:solidFill>
                  <a:schemeClr val="bg1"/>
                </a:solidFill>
              </a:rPr>
              <a:t>Goal 18 – Integrating BH Link into the Overdose Response System and Post-Overdose Treatment Settings:</a:t>
            </a:r>
            <a:r>
              <a:rPr lang="en-US" sz="1600" dirty="0">
                <a:solidFill>
                  <a:schemeClr val="bg1"/>
                </a:solidFill>
              </a:rPr>
              <a:t> Fully connect BH Link to all pieces of the state’s overdose response system.</a:t>
            </a:r>
          </a:p>
          <a:p>
            <a:pPr lvl="2">
              <a:buFont typeface="Arial" panose="020B0604020202020204" pitchFamily="34" charset="0"/>
              <a:buChar char="•"/>
            </a:pPr>
            <a:r>
              <a:rPr lang="en-US" sz="1200" dirty="0">
                <a:solidFill>
                  <a:schemeClr val="bg1"/>
                </a:solidFill>
              </a:rPr>
              <a:t>Goal 18A: Integrate BH Link as a priority resource for all other state treatment systems, including: emergency departments, the HOPE Initiative, Centers of Excellence, Community Mental Health Centers, Community Health Centers, and other, to-be-identified care resources.</a:t>
            </a:r>
          </a:p>
        </p:txBody>
      </p:sp>
    </p:spTree>
    <p:extLst>
      <p:ext uri="{BB962C8B-B14F-4D97-AF65-F5344CB8AC3E}">
        <p14:creationId xmlns:p14="http://schemas.microsoft.com/office/powerpoint/2010/main" val="1987348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Treatment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fontScale="92500" lnSpcReduction="10000"/>
          </a:bodyPr>
          <a:lstStyle/>
          <a:p>
            <a:pPr lvl="1">
              <a:buFont typeface="Arial" panose="020B0604020202020204" pitchFamily="34" charset="0"/>
              <a:buChar char="•"/>
            </a:pPr>
            <a:r>
              <a:rPr lang="en-US" sz="1600" b="1" dirty="0">
                <a:solidFill>
                  <a:schemeClr val="bg1"/>
                </a:solidFill>
              </a:rPr>
              <a:t>Goal 19 – Support the HOPE Initiative: </a:t>
            </a:r>
            <a:r>
              <a:rPr lang="en-US" sz="1600" dirty="0">
                <a:solidFill>
                  <a:schemeClr val="bg1"/>
                </a:solidFill>
              </a:rPr>
              <a:t>Provide support to the HOPE Initiative and help to integrate it with SUD treatment resources as a way to enhance access to treatment.</a:t>
            </a:r>
            <a:endParaRPr lang="en-US" sz="1600" b="1" dirty="0">
              <a:solidFill>
                <a:schemeClr val="bg1"/>
              </a:solidFill>
            </a:endParaRPr>
          </a:p>
          <a:p>
            <a:pPr lvl="1">
              <a:buFont typeface="Arial" panose="020B0604020202020204" pitchFamily="34" charset="0"/>
              <a:buChar char="•"/>
            </a:pPr>
            <a:r>
              <a:rPr lang="en-US" sz="1600" b="1" dirty="0">
                <a:solidFill>
                  <a:schemeClr val="bg1"/>
                </a:solidFill>
              </a:rPr>
              <a:t>Goal 20 – Better Data Assessment of Treatment Program Outcomes:</a:t>
            </a:r>
            <a:r>
              <a:rPr lang="en-US" sz="1600" dirty="0">
                <a:solidFill>
                  <a:schemeClr val="bg1"/>
                </a:solidFill>
              </a:rPr>
              <a:t> Create useful and meaningful evaluation </a:t>
            </a:r>
            <a:r>
              <a:rPr lang="en-US" sz="1600" dirty="0" err="1">
                <a:solidFill>
                  <a:schemeClr val="bg1"/>
                </a:solidFill>
              </a:rPr>
              <a:t>prtocols</a:t>
            </a:r>
            <a:r>
              <a:rPr lang="en-US" sz="1600" dirty="0">
                <a:solidFill>
                  <a:schemeClr val="bg1"/>
                </a:solidFill>
              </a:rPr>
              <a:t> for treatment programs (could occur through partnership with program like Shatterproof).</a:t>
            </a:r>
          </a:p>
          <a:p>
            <a:pPr lvl="2">
              <a:buFont typeface="Arial" panose="020B0604020202020204" pitchFamily="34" charset="0"/>
              <a:buChar char="•"/>
            </a:pPr>
            <a:r>
              <a:rPr lang="en-US" sz="1200" dirty="0">
                <a:solidFill>
                  <a:schemeClr val="bg1"/>
                </a:solidFill>
              </a:rPr>
              <a:t>Goal 20A: Continue to evaluate the impacts of Medication Assisted Treatment-driven programs to determine which have the best outcomes and most robust wrap-around services. </a:t>
            </a:r>
          </a:p>
          <a:p>
            <a:pPr lvl="2">
              <a:buFont typeface="Arial" panose="020B0604020202020204" pitchFamily="34" charset="0"/>
              <a:buChar char="•"/>
            </a:pPr>
            <a:r>
              <a:rPr lang="en-US" sz="1200" dirty="0">
                <a:solidFill>
                  <a:schemeClr val="bg1"/>
                </a:solidFill>
              </a:rPr>
              <a:t>Goal 20B: Continue work to determine the settings that help us to understand which Medication Assisted Treatment modality is best in a given treatment plan. </a:t>
            </a:r>
          </a:p>
          <a:p>
            <a:pPr lvl="1">
              <a:buFont typeface="Arial" panose="020B0604020202020204" pitchFamily="34" charset="0"/>
              <a:buChar char="•"/>
            </a:pPr>
            <a:r>
              <a:rPr lang="en-US" sz="1600" b="1" dirty="0">
                <a:solidFill>
                  <a:schemeClr val="bg1"/>
                </a:solidFill>
              </a:rPr>
              <a:t>Goal 21 – Improving Post-Overdose Treatment Engagement: </a:t>
            </a:r>
            <a:r>
              <a:rPr lang="en-US" sz="1600" dirty="0">
                <a:solidFill>
                  <a:schemeClr val="bg1"/>
                </a:solidFill>
              </a:rPr>
              <a:t>Incentivize treatment providers to think more extensively about post-overdose care. Despite strides in handoffs to recovery and sustained treatment resources, more improvements are needed.</a:t>
            </a:r>
          </a:p>
          <a:p>
            <a:pPr lvl="2">
              <a:buFont typeface="Arial" panose="020B0604020202020204" pitchFamily="34" charset="0"/>
              <a:buChar char="•"/>
            </a:pPr>
            <a:r>
              <a:rPr lang="en-US" sz="1200" dirty="0">
                <a:solidFill>
                  <a:schemeClr val="bg1"/>
                </a:solidFill>
              </a:rPr>
              <a:t>Goal 21A: Require treatment providers to provide “warmer” handoffs, and support them through a referral clearinghouse like BH Link.</a:t>
            </a:r>
          </a:p>
          <a:p>
            <a:pPr lvl="2">
              <a:buFont typeface="Arial" panose="020B0604020202020204" pitchFamily="34" charset="0"/>
              <a:buChar char="•"/>
            </a:pPr>
            <a:r>
              <a:rPr lang="en-US" sz="1200" dirty="0">
                <a:solidFill>
                  <a:schemeClr val="bg1"/>
                </a:solidFill>
              </a:rPr>
              <a:t>Goal 21B: Support expanded capacity at recovery centers to close gaps in the continuum of care by making recovery resources even more accessible through treatment settings.</a:t>
            </a:r>
          </a:p>
          <a:p>
            <a:pPr lvl="1">
              <a:buFont typeface="Arial" panose="020B0604020202020204" pitchFamily="34" charset="0"/>
              <a:buChar char="•"/>
            </a:pPr>
            <a:r>
              <a:rPr lang="en-US" sz="1600" b="1" dirty="0">
                <a:solidFill>
                  <a:schemeClr val="bg1"/>
                </a:solidFill>
              </a:rPr>
              <a:t>Goal 22 – Map Out and Expand Non-Opioid Substance Use and Other Treatment Programs:</a:t>
            </a:r>
            <a:r>
              <a:rPr lang="en-US" sz="1600" dirty="0">
                <a:solidFill>
                  <a:schemeClr val="bg1"/>
                </a:solidFill>
              </a:rPr>
              <a:t> Create more treatment services unrelated or unspecific to opioid, which could include non-opioid chronic pain treatment centers, cocaine treatment services, alcohol addiction, and other substance use treatment disorders.</a:t>
            </a:r>
          </a:p>
          <a:p>
            <a:pPr lvl="2">
              <a:buFont typeface="Arial" panose="020B0604020202020204" pitchFamily="34" charset="0"/>
              <a:buChar char="•"/>
            </a:pPr>
            <a:r>
              <a:rPr lang="en-US" sz="1200" dirty="0">
                <a:solidFill>
                  <a:schemeClr val="bg1"/>
                </a:solidFill>
              </a:rPr>
              <a:t>Goal 22A: Assess availability of all opioid and non-opioid treatment services available to different populations in the state, focusing on traditionally marginalized populations.</a:t>
            </a:r>
          </a:p>
          <a:p>
            <a:pPr lvl="2">
              <a:buFont typeface="Arial" panose="020B0604020202020204" pitchFamily="34" charset="0"/>
              <a:buChar char="•"/>
            </a:pPr>
            <a:r>
              <a:rPr lang="en-US" sz="1200" dirty="0">
                <a:solidFill>
                  <a:schemeClr val="bg1"/>
                </a:solidFill>
              </a:rPr>
              <a:t>Goal 22B: Undertake an assessment of need for non-opioid treatment services and develop a plan for sustainable non-opioid treatment resources in the future.</a:t>
            </a:r>
          </a:p>
          <a:p>
            <a:pPr lvl="2">
              <a:buFont typeface="Arial" panose="020B0604020202020204" pitchFamily="34" charset="0"/>
              <a:buChar char="•"/>
            </a:pPr>
            <a:endParaRPr lang="en-US" sz="1200" dirty="0">
              <a:solidFill>
                <a:schemeClr val="bg1"/>
              </a:solidFill>
            </a:endParaRPr>
          </a:p>
        </p:txBody>
      </p:sp>
    </p:spTree>
    <p:extLst>
      <p:ext uri="{BB962C8B-B14F-4D97-AF65-F5344CB8AC3E}">
        <p14:creationId xmlns:p14="http://schemas.microsoft.com/office/powerpoint/2010/main" val="278059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Recovery –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lnSpcReduction="10000"/>
          </a:bodyPr>
          <a:lstStyle/>
          <a:p>
            <a:pPr marL="0" indent="0">
              <a:buNone/>
            </a:pPr>
            <a:r>
              <a:rPr lang="en-US" dirty="0">
                <a:solidFill>
                  <a:schemeClr val="bg1"/>
                </a:solidFill>
              </a:rPr>
              <a:t>Simply put: more attention needs to be paid to what is helping people enter and sustain recovery. Robust recovery supports are critical to preventing overdose.</a:t>
            </a:r>
          </a:p>
          <a:p>
            <a:pPr marL="0" indent="0">
              <a:buNone/>
            </a:pPr>
            <a:r>
              <a:rPr lang="en-US" b="1" dirty="0">
                <a:solidFill>
                  <a:srgbClr val="0070C0"/>
                </a:solidFill>
              </a:rPr>
              <a:t>This plan suggests getting a better understanding of the recovery supports that work and making sure everyone starting in recovery gets seamless access to these supports for as long as they need them. </a:t>
            </a:r>
          </a:p>
          <a:p>
            <a:pPr lvl="1">
              <a:buFont typeface="Arial" panose="020B0604020202020204" pitchFamily="34" charset="0"/>
              <a:buChar char="•"/>
            </a:pPr>
            <a:r>
              <a:rPr lang="en-US" sz="2000" dirty="0">
                <a:solidFill>
                  <a:schemeClr val="bg1"/>
                </a:solidFill>
              </a:rPr>
              <a:t>Getting data on “what works” in recovery—to help people with SUD and providers helping them get a clear idea of what will give them their best shot to stay in recovery in the long term</a:t>
            </a:r>
          </a:p>
          <a:p>
            <a:pPr lvl="1">
              <a:buFont typeface="Arial" panose="020B0604020202020204" pitchFamily="34" charset="0"/>
              <a:buChar char="•"/>
            </a:pPr>
            <a:r>
              <a:rPr lang="en-US" sz="2000" dirty="0">
                <a:solidFill>
                  <a:schemeClr val="bg1"/>
                </a:solidFill>
              </a:rPr>
              <a:t>Support the recovery supports in high demand, like programs with waiting lists that we already know are helping people to build new lives</a:t>
            </a:r>
          </a:p>
          <a:p>
            <a:pPr lvl="1">
              <a:buFont typeface="Arial" panose="020B0604020202020204" pitchFamily="34" charset="0"/>
              <a:buChar char="•"/>
            </a:pPr>
            <a:r>
              <a:rPr lang="en-US" sz="2000" dirty="0">
                <a:solidFill>
                  <a:schemeClr val="bg1"/>
                </a:solidFill>
              </a:rPr>
              <a:t>Build career and job opportunities for people in recovery—building economic security and a sense of purpose</a:t>
            </a:r>
          </a:p>
          <a:p>
            <a:pPr lvl="1">
              <a:buFont typeface="Arial" panose="020B0604020202020204" pitchFamily="34" charset="0"/>
              <a:buChar char="•"/>
            </a:pPr>
            <a:r>
              <a:rPr lang="en-US" sz="2000" dirty="0">
                <a:solidFill>
                  <a:schemeClr val="bg1"/>
                </a:solidFill>
              </a:rPr>
              <a:t>Get more communities across Rhode Island to build a recovery-friendly society through visibility and through concrete action</a:t>
            </a:r>
          </a:p>
          <a:p>
            <a:pPr lvl="2">
              <a:buFont typeface="Arial" panose="020B0604020202020204" pitchFamily="34" charset="0"/>
              <a:buChar char="•"/>
            </a:pPr>
            <a:endParaRPr lang="en-US" sz="1200" dirty="0">
              <a:solidFill>
                <a:schemeClr val="bg1"/>
              </a:solidFill>
            </a:endParaRPr>
          </a:p>
          <a:p>
            <a:pPr lvl="2">
              <a:buFont typeface="Arial" panose="020B0604020202020204" pitchFamily="34" charset="0"/>
              <a:buChar char="•"/>
            </a:pPr>
            <a:endParaRPr lang="en-US" sz="1200" b="1" dirty="0">
              <a:solidFill>
                <a:schemeClr val="bg1"/>
              </a:solidFill>
            </a:endParaRPr>
          </a:p>
        </p:txBody>
      </p:sp>
    </p:spTree>
    <p:extLst>
      <p:ext uri="{BB962C8B-B14F-4D97-AF65-F5344CB8AC3E}">
        <p14:creationId xmlns:p14="http://schemas.microsoft.com/office/powerpoint/2010/main" val="2880297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Recovery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a:bodyPr>
          <a:lstStyle/>
          <a:p>
            <a:pPr marL="0" indent="0">
              <a:buNone/>
            </a:pPr>
            <a:r>
              <a:rPr lang="en-US" sz="1800" b="1" dirty="0">
                <a:solidFill>
                  <a:schemeClr val="bg1"/>
                </a:solidFill>
              </a:rPr>
              <a:t>More attention needs to be paid to what is helping people enter and sustain recovery.</a:t>
            </a:r>
            <a:endParaRPr lang="en-US" sz="1700" dirty="0">
              <a:solidFill>
                <a:schemeClr val="bg1"/>
              </a:solidFill>
            </a:endParaRPr>
          </a:p>
          <a:p>
            <a:pPr lvl="1">
              <a:buFont typeface="Arial" panose="020B0604020202020204" pitchFamily="34" charset="0"/>
              <a:buChar char="•"/>
            </a:pPr>
            <a:r>
              <a:rPr lang="en-US" sz="1600" b="1" dirty="0">
                <a:solidFill>
                  <a:schemeClr val="bg1"/>
                </a:solidFill>
              </a:rPr>
              <a:t>Goal 23 – Develop Recovery-Focused Data Protocols:</a:t>
            </a:r>
            <a:r>
              <a:rPr lang="en-US" sz="1600" dirty="0">
                <a:solidFill>
                  <a:schemeClr val="bg1"/>
                </a:solidFill>
              </a:rPr>
              <a:t> Create a new “recovery success” metric that follows individuals’ histories of care over defined periods of time. </a:t>
            </a:r>
          </a:p>
          <a:p>
            <a:pPr lvl="2">
              <a:buFont typeface="Arial" panose="020B0604020202020204" pitchFamily="34" charset="0"/>
              <a:buChar char="•"/>
            </a:pPr>
            <a:r>
              <a:rPr lang="en-US" sz="1200" dirty="0">
                <a:solidFill>
                  <a:schemeClr val="bg1"/>
                </a:solidFill>
              </a:rPr>
              <a:t>Goal 23A: Create recovery metrics that allow us to see how well treatment and recovery programs are working by tracking 3-, 6-, and 12-month outcomes for enrollees in OUD treatment programs.</a:t>
            </a:r>
          </a:p>
          <a:p>
            <a:pPr lvl="2">
              <a:buFont typeface="Arial" panose="020B0604020202020204" pitchFamily="34" charset="0"/>
              <a:buChar char="•"/>
            </a:pPr>
            <a:r>
              <a:rPr lang="en-US" sz="1200" dirty="0">
                <a:solidFill>
                  <a:schemeClr val="bg1"/>
                </a:solidFill>
              </a:rPr>
              <a:t>Goal 23B: Use this data to assess which treatment and recovery interventions work best for keeping someone in recovery and to support broader proliferation of these services.</a:t>
            </a:r>
          </a:p>
          <a:p>
            <a:pPr lvl="2">
              <a:buFont typeface="Arial" panose="020B0604020202020204" pitchFamily="34" charset="0"/>
              <a:buChar char="•"/>
            </a:pPr>
            <a:r>
              <a:rPr lang="en-US" sz="1200" dirty="0">
                <a:solidFill>
                  <a:schemeClr val="bg1"/>
                </a:solidFill>
              </a:rPr>
              <a:t>Goal 23C: Consider an established partnership through the Brown Policy Center.</a:t>
            </a:r>
          </a:p>
          <a:p>
            <a:pPr lvl="1">
              <a:buFont typeface="Arial" panose="020B0604020202020204" pitchFamily="34" charset="0"/>
              <a:buChar char="•"/>
            </a:pPr>
            <a:r>
              <a:rPr lang="en-US" sz="1600" b="1" dirty="0">
                <a:solidFill>
                  <a:schemeClr val="bg1"/>
                </a:solidFill>
              </a:rPr>
              <a:t>Goal 24 – Expand Peer Recovery Resources in High Demand: </a:t>
            </a:r>
            <a:r>
              <a:rPr lang="en-US" sz="1600" dirty="0">
                <a:solidFill>
                  <a:schemeClr val="bg1"/>
                </a:solidFill>
              </a:rPr>
              <a:t>Use federal grant funding sources to expand recovery sources in high demand. </a:t>
            </a:r>
          </a:p>
          <a:p>
            <a:pPr lvl="2">
              <a:buFont typeface="Arial" panose="020B0604020202020204" pitchFamily="34" charset="0"/>
              <a:buChar char="•"/>
            </a:pPr>
            <a:r>
              <a:rPr lang="en-US" sz="1200" dirty="0">
                <a:solidFill>
                  <a:schemeClr val="bg1"/>
                </a:solidFill>
              </a:rPr>
              <a:t>Goal 24A: Increase funding for recovery housing programs, for which there is a waiting list.</a:t>
            </a:r>
          </a:p>
          <a:p>
            <a:pPr lvl="2">
              <a:buFont typeface="Arial" panose="020B0604020202020204" pitchFamily="34" charset="0"/>
              <a:buChar char="•"/>
            </a:pPr>
            <a:r>
              <a:rPr lang="en-US" sz="1200" dirty="0">
                <a:solidFill>
                  <a:schemeClr val="bg1"/>
                </a:solidFill>
              </a:rPr>
              <a:t>Goal 24B: Increase funding for recovery community centers, which are limited both in hours and geographic coverage. </a:t>
            </a:r>
          </a:p>
          <a:p>
            <a:pPr lvl="2">
              <a:buFont typeface="Arial" panose="020B0604020202020204" pitchFamily="34" charset="0"/>
              <a:buChar char="•"/>
            </a:pPr>
            <a:r>
              <a:rPr lang="en-US" sz="1200" dirty="0">
                <a:solidFill>
                  <a:schemeClr val="bg1"/>
                </a:solidFill>
              </a:rPr>
              <a:t>Goal 24C: Improve career development programs SUD-related health worker services like Peer Recovery Specialists to incentivize more stable workforces and less turnover in these programs.</a:t>
            </a:r>
          </a:p>
          <a:p>
            <a:pPr lvl="2">
              <a:buFont typeface="Arial" panose="020B0604020202020204" pitchFamily="34" charset="0"/>
              <a:buChar char="•"/>
            </a:pPr>
            <a:endParaRPr lang="en-US" sz="1200" b="1" dirty="0">
              <a:solidFill>
                <a:schemeClr val="bg1"/>
              </a:solidFill>
            </a:endParaRPr>
          </a:p>
        </p:txBody>
      </p:sp>
    </p:spTree>
    <p:extLst>
      <p:ext uri="{BB962C8B-B14F-4D97-AF65-F5344CB8AC3E}">
        <p14:creationId xmlns:p14="http://schemas.microsoft.com/office/powerpoint/2010/main" val="3388389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Recovery – Detailed Goals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lnSpcReduction="10000"/>
          </a:bodyPr>
          <a:lstStyle/>
          <a:p>
            <a:pPr lvl="1">
              <a:buFont typeface="Arial" panose="020B0604020202020204" pitchFamily="34" charset="0"/>
              <a:buChar char="•"/>
            </a:pPr>
            <a:r>
              <a:rPr lang="en-US" sz="1600" b="1" dirty="0">
                <a:solidFill>
                  <a:schemeClr val="bg1"/>
                </a:solidFill>
              </a:rPr>
              <a:t>Goal 25 – Support Workforce-Driven Efforts to Keep People in Recovery</a:t>
            </a:r>
            <a:r>
              <a:rPr lang="en-US" sz="1600" dirty="0">
                <a:solidFill>
                  <a:schemeClr val="bg1"/>
                </a:solidFill>
              </a:rPr>
              <a:t>: Support and improve the Governor’s Recovery-Friendly Workplace Initiative. </a:t>
            </a:r>
          </a:p>
          <a:p>
            <a:pPr lvl="2">
              <a:buFont typeface="Arial" panose="020B0604020202020204" pitchFamily="34" charset="0"/>
              <a:buChar char="•"/>
            </a:pPr>
            <a:r>
              <a:rPr lang="en-US" sz="1200" dirty="0">
                <a:solidFill>
                  <a:schemeClr val="bg1"/>
                </a:solidFill>
              </a:rPr>
              <a:t>Goal 25A: Stand up and guide the creation of the Recovery Jobs Program in partnership with the Department of Labor and Training.</a:t>
            </a:r>
          </a:p>
          <a:p>
            <a:pPr lvl="2">
              <a:buFont typeface="Arial" panose="020B0604020202020204" pitchFamily="34" charset="0"/>
              <a:buChar char="•"/>
            </a:pPr>
            <a:r>
              <a:rPr lang="en-US" sz="1200" dirty="0">
                <a:solidFill>
                  <a:schemeClr val="bg1"/>
                </a:solidFill>
              </a:rPr>
              <a:t>Goal 25B: Build on the work of the Recovery-Friendly Workplace Initiative to create a more positive, recovery-friendly workforce culture statewide.</a:t>
            </a:r>
          </a:p>
          <a:p>
            <a:pPr lvl="2">
              <a:buFont typeface="Arial" panose="020B0604020202020204" pitchFamily="34" charset="0"/>
              <a:buChar char="•"/>
            </a:pPr>
            <a:r>
              <a:rPr lang="en-US" sz="1200" dirty="0">
                <a:solidFill>
                  <a:schemeClr val="bg1"/>
                </a:solidFill>
              </a:rPr>
              <a:t>Goal 25C: Leverage the Recovery-Friendly Workplace Initiative to change public attitudes about addiction through Rhode Island workplaces.</a:t>
            </a:r>
          </a:p>
          <a:p>
            <a:pPr lvl="1">
              <a:buFont typeface="Arial" panose="020B0604020202020204" pitchFamily="34" charset="0"/>
              <a:buChar char="•"/>
            </a:pPr>
            <a:r>
              <a:rPr lang="en-US" sz="1600" b="1" dirty="0">
                <a:solidFill>
                  <a:schemeClr val="bg1"/>
                </a:solidFill>
              </a:rPr>
              <a:t>Goal 26 – Support Development of MAT-Focused Peer Recovery Specialists:</a:t>
            </a:r>
            <a:r>
              <a:rPr lang="en-US" sz="1600" dirty="0">
                <a:solidFill>
                  <a:schemeClr val="bg1"/>
                </a:solidFill>
              </a:rPr>
              <a:t> Support the development of MAT-focused Peer Recovery Specialists and the creation of MAT-Peers through the U.S. Department of Labor Dislocated Worker Grant through strategic guidance and integration of MAT-Peers across the SUD care delivery system.</a:t>
            </a:r>
          </a:p>
          <a:p>
            <a:pPr lvl="1">
              <a:buFont typeface="Arial" panose="020B0604020202020204" pitchFamily="34" charset="0"/>
              <a:buChar char="•"/>
            </a:pPr>
            <a:r>
              <a:rPr lang="en-US" sz="1600" b="1" dirty="0">
                <a:solidFill>
                  <a:schemeClr val="bg1"/>
                </a:solidFill>
              </a:rPr>
              <a:t>Goal 27 – Establish More Community and Faith-Based Recovery Support Services:</a:t>
            </a:r>
            <a:r>
              <a:rPr lang="en-US" sz="1600" dirty="0">
                <a:solidFill>
                  <a:schemeClr val="bg1"/>
                </a:solidFill>
              </a:rPr>
              <a:t> Incentivize the development of more bottom-up, grassroots, community-driven recovery support services, to provide people in recovery more local connections. </a:t>
            </a:r>
          </a:p>
          <a:p>
            <a:pPr lvl="2">
              <a:buFont typeface="Arial" panose="020B0604020202020204" pitchFamily="34" charset="0"/>
              <a:buChar char="•"/>
            </a:pPr>
            <a:r>
              <a:rPr lang="en-US" sz="1200" dirty="0">
                <a:solidFill>
                  <a:schemeClr val="bg1"/>
                </a:solidFill>
              </a:rPr>
              <a:t>Goal 27A: Incentivize the development of community-based recovery programming through CODE activities, Local Prevention Coalitions, and Health Equity Zones.</a:t>
            </a:r>
          </a:p>
          <a:p>
            <a:pPr lvl="2">
              <a:buFont typeface="Arial" panose="020B0604020202020204" pitchFamily="34" charset="0"/>
              <a:buChar char="•"/>
            </a:pPr>
            <a:r>
              <a:rPr lang="en-US" sz="1200" dirty="0">
                <a:solidFill>
                  <a:schemeClr val="bg1"/>
                </a:solidFill>
              </a:rPr>
              <a:t>Goal 27B: Ensure CODE activities, Local Prevention Coalitions, and Health Equity Zones are working in unison.</a:t>
            </a:r>
          </a:p>
          <a:p>
            <a:pPr lvl="2">
              <a:buFont typeface="Arial" panose="020B0604020202020204" pitchFamily="34" charset="0"/>
              <a:buChar char="•"/>
            </a:pPr>
            <a:r>
              <a:rPr lang="en-US" sz="1200" dirty="0">
                <a:solidFill>
                  <a:schemeClr val="bg1"/>
                </a:solidFill>
              </a:rPr>
              <a:t>Goal 27C: Incentivize the creation of more faith community programming, borrowing on successful models and mobilizing faith communities’ willingness to start recovery initiatives.</a:t>
            </a:r>
          </a:p>
          <a:p>
            <a:pPr lvl="2">
              <a:buFont typeface="Arial" panose="020B0604020202020204" pitchFamily="34" charset="0"/>
              <a:buChar char="•"/>
            </a:pPr>
            <a:r>
              <a:rPr lang="en-US" sz="1200" dirty="0">
                <a:solidFill>
                  <a:schemeClr val="bg1"/>
                </a:solidFill>
              </a:rPr>
              <a:t>Goal 27D: Provide guidance or programs for fighting stigma on the community level through standing and to-be-developed programs.</a:t>
            </a:r>
          </a:p>
        </p:txBody>
      </p:sp>
    </p:spTree>
    <p:extLst>
      <p:ext uri="{BB962C8B-B14F-4D97-AF65-F5344CB8AC3E}">
        <p14:creationId xmlns:p14="http://schemas.microsoft.com/office/powerpoint/2010/main" val="367535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Building on Past Progress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a:bodyPr>
          <a:lstStyle/>
          <a:p>
            <a:pPr marL="0" indent="0">
              <a:buNone/>
            </a:pPr>
            <a:r>
              <a:rPr lang="en-US" sz="2400" b="1" dirty="0">
                <a:solidFill>
                  <a:srgbClr val="0070C0"/>
                </a:solidFill>
              </a:rPr>
              <a:t>Building on the infrastructure developed under the last three years, this plan proposes significant new investments in critical areas of overdose response.</a:t>
            </a:r>
          </a:p>
          <a:p>
            <a:pPr marL="0" indent="0">
              <a:buNone/>
            </a:pPr>
            <a:r>
              <a:rPr lang="en-US" b="1" dirty="0">
                <a:solidFill>
                  <a:schemeClr val="bg1"/>
                </a:solidFill>
              </a:rPr>
              <a:t>Accomplishments under Last Strategic Plan:</a:t>
            </a:r>
            <a:endParaRPr lang="en-US" dirty="0">
              <a:solidFill>
                <a:schemeClr val="bg1"/>
              </a:solidFill>
            </a:endParaRPr>
          </a:p>
          <a:p>
            <a:pPr lvl="1">
              <a:buFont typeface="Arial" panose="020B0604020202020204" pitchFamily="34" charset="0"/>
              <a:buChar char="•"/>
            </a:pPr>
            <a:r>
              <a:rPr lang="en-US" sz="2000" dirty="0">
                <a:solidFill>
                  <a:schemeClr val="bg1"/>
                </a:solidFill>
              </a:rPr>
              <a:t>Creation of 14 Centers of Excellence </a:t>
            </a:r>
            <a:endParaRPr lang="en-US" sz="2000" b="1" dirty="0">
              <a:solidFill>
                <a:schemeClr val="bg1"/>
              </a:solidFill>
            </a:endParaRPr>
          </a:p>
          <a:p>
            <a:pPr lvl="1">
              <a:buFont typeface="Arial" panose="020B0604020202020204" pitchFamily="34" charset="0"/>
              <a:buChar char="•"/>
            </a:pPr>
            <a:r>
              <a:rPr lang="en-US" sz="2000" dirty="0">
                <a:solidFill>
                  <a:schemeClr val="bg1"/>
                </a:solidFill>
              </a:rPr>
              <a:t>Extensive opioid competence at RI hospitals through Levels of Care; 48-hr ED reporting</a:t>
            </a:r>
          </a:p>
          <a:p>
            <a:pPr lvl="1">
              <a:buFont typeface="Arial" panose="020B0604020202020204" pitchFamily="34" charset="0"/>
              <a:buChar char="•"/>
            </a:pPr>
            <a:r>
              <a:rPr lang="en-US" sz="2000" dirty="0">
                <a:solidFill>
                  <a:schemeClr val="bg1"/>
                </a:solidFill>
              </a:rPr>
              <a:t>Robust Medication Assisted Treatment (MAT) at the Department of Corrections </a:t>
            </a:r>
          </a:p>
          <a:p>
            <a:pPr lvl="1">
              <a:buFont typeface="Arial" panose="020B0604020202020204" pitchFamily="34" charset="0"/>
              <a:buChar char="•"/>
            </a:pPr>
            <a:r>
              <a:rPr lang="en-US" sz="2000" dirty="0">
                <a:solidFill>
                  <a:schemeClr val="bg1"/>
                </a:solidFill>
              </a:rPr>
              <a:t>Community Overdose Engagement Summits and state/local partnerships</a:t>
            </a:r>
          </a:p>
        </p:txBody>
      </p:sp>
    </p:spTree>
    <p:extLst>
      <p:ext uri="{BB962C8B-B14F-4D97-AF65-F5344CB8AC3E}">
        <p14:creationId xmlns:p14="http://schemas.microsoft.com/office/powerpoint/2010/main" val="75761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Core Principles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320800"/>
            <a:ext cx="7543801" cy="4699000"/>
          </a:xfrm>
        </p:spPr>
        <p:txBody>
          <a:bodyPr>
            <a:normAutofit lnSpcReduction="10000"/>
          </a:bodyPr>
          <a:lstStyle/>
          <a:p>
            <a:pPr marL="0" indent="0">
              <a:buNone/>
            </a:pPr>
            <a:r>
              <a:rPr lang="en-US" b="1" dirty="0">
                <a:solidFill>
                  <a:srgbClr val="0070C0"/>
                </a:solidFill>
              </a:rPr>
              <a:t>While we cannot let up on our focus of saving lives, the Task Force needs to do more to change the social conditions that cause substance use disorder and that keep people with substance use disorder from getting effective support.</a:t>
            </a:r>
            <a:endParaRPr lang="en-US" dirty="0">
              <a:solidFill>
                <a:srgbClr val="0070C0"/>
              </a:solidFill>
            </a:endParaRPr>
          </a:p>
          <a:p>
            <a:pPr lvl="1">
              <a:buFont typeface="Arial" panose="020B0604020202020204" pitchFamily="34" charset="0"/>
              <a:buChar char="•"/>
            </a:pPr>
            <a:r>
              <a:rPr lang="en-US" sz="2000" dirty="0">
                <a:solidFill>
                  <a:schemeClr val="bg1"/>
                </a:solidFill>
              </a:rPr>
              <a:t>Task Force Expert Advisors and Co-Chairs all expressed that the strategic pillars are a good way to outline the Task Force’s day-to-day actions and goals, but </a:t>
            </a:r>
            <a:r>
              <a:rPr lang="en-US" sz="2000" b="1" dirty="0">
                <a:solidFill>
                  <a:schemeClr val="bg1"/>
                </a:solidFill>
              </a:rPr>
              <a:t>there are important, cross-cutting principles that ought to be informing our work</a:t>
            </a:r>
            <a:r>
              <a:rPr lang="en-US" sz="2000" dirty="0">
                <a:solidFill>
                  <a:schemeClr val="bg1"/>
                </a:solidFill>
              </a:rPr>
              <a:t>. </a:t>
            </a:r>
          </a:p>
          <a:p>
            <a:pPr lvl="1">
              <a:buFont typeface="Arial" panose="020B0604020202020204" pitchFamily="34" charset="0"/>
              <a:buChar char="•"/>
            </a:pPr>
            <a:r>
              <a:rPr lang="en-US" sz="2000" dirty="0">
                <a:solidFill>
                  <a:schemeClr val="bg1"/>
                </a:solidFill>
              </a:rPr>
              <a:t>To</a:t>
            </a:r>
            <a:r>
              <a:rPr lang="en-US" sz="2000" b="1" dirty="0">
                <a:solidFill>
                  <a:schemeClr val="bg1"/>
                </a:solidFill>
              </a:rPr>
              <a:t> keep the bigger picture in mind</a:t>
            </a:r>
            <a:r>
              <a:rPr lang="en-US" sz="2000" dirty="0">
                <a:solidFill>
                  <a:schemeClr val="bg1"/>
                </a:solidFill>
              </a:rPr>
              <a:t>, and to </a:t>
            </a:r>
            <a:r>
              <a:rPr lang="en-US" sz="2000" b="1" dirty="0">
                <a:solidFill>
                  <a:schemeClr val="bg1"/>
                </a:solidFill>
              </a:rPr>
              <a:t>keep a focus on some of the overdose crisis’s most intractable problems</a:t>
            </a:r>
            <a:r>
              <a:rPr lang="en-US" sz="2000" dirty="0">
                <a:solidFill>
                  <a:schemeClr val="bg1"/>
                </a:solidFill>
              </a:rPr>
              <a:t>, this plan proposes creating five new </a:t>
            </a:r>
            <a:r>
              <a:rPr lang="en-US" sz="2000" b="1" dirty="0">
                <a:solidFill>
                  <a:schemeClr val="bg1"/>
                </a:solidFill>
              </a:rPr>
              <a:t>core principles </a:t>
            </a:r>
            <a:r>
              <a:rPr lang="en-US" sz="2000" dirty="0">
                <a:solidFill>
                  <a:schemeClr val="bg1"/>
                </a:solidFill>
              </a:rPr>
              <a:t>to guide the work of the Task Force: </a:t>
            </a:r>
          </a:p>
          <a:p>
            <a:pPr lvl="2">
              <a:buFont typeface="Arial" panose="020B0604020202020204" pitchFamily="34" charset="0"/>
              <a:buChar char="•"/>
            </a:pPr>
            <a:r>
              <a:rPr lang="en-US" sz="2000" b="1" dirty="0">
                <a:solidFill>
                  <a:schemeClr val="bg1"/>
                </a:solidFill>
              </a:rPr>
              <a:t>Integrating Data to Inform Crisis Response</a:t>
            </a:r>
          </a:p>
          <a:p>
            <a:pPr lvl="2">
              <a:buFont typeface="Arial" panose="020B0604020202020204" pitchFamily="34" charset="0"/>
              <a:buChar char="•"/>
            </a:pPr>
            <a:r>
              <a:rPr lang="en-US" sz="2000" b="1" dirty="0">
                <a:solidFill>
                  <a:schemeClr val="bg1"/>
                </a:solidFill>
              </a:rPr>
              <a:t>Meeting, Engaging and Serving Diverse Communities</a:t>
            </a:r>
          </a:p>
          <a:p>
            <a:pPr lvl="2">
              <a:buFont typeface="Arial" panose="020B0604020202020204" pitchFamily="34" charset="0"/>
              <a:buChar char="•"/>
            </a:pPr>
            <a:r>
              <a:rPr lang="en-US" sz="2000" b="1" dirty="0">
                <a:solidFill>
                  <a:schemeClr val="bg1"/>
                </a:solidFill>
              </a:rPr>
              <a:t>Changing Negative Public Attitudes on Addiction and Recovery</a:t>
            </a:r>
          </a:p>
          <a:p>
            <a:pPr lvl="2">
              <a:buFont typeface="Arial" panose="020B0604020202020204" pitchFamily="34" charset="0"/>
              <a:buChar char="•"/>
            </a:pPr>
            <a:r>
              <a:rPr lang="en-US" sz="2000" b="1" dirty="0">
                <a:solidFill>
                  <a:schemeClr val="bg1"/>
                </a:solidFill>
              </a:rPr>
              <a:t>Universal Incorporation of Harm-Reduction</a:t>
            </a:r>
          </a:p>
          <a:p>
            <a:pPr lvl="2">
              <a:buFont typeface="Arial" panose="020B0604020202020204" pitchFamily="34" charset="0"/>
              <a:buChar char="•"/>
            </a:pPr>
            <a:r>
              <a:rPr lang="en-US" sz="2000" b="1" dirty="0">
                <a:solidFill>
                  <a:schemeClr val="bg1"/>
                </a:solidFill>
              </a:rPr>
              <a:t>Confronting the Social Determinants of Health</a:t>
            </a:r>
          </a:p>
        </p:txBody>
      </p:sp>
    </p:spTree>
    <p:extLst>
      <p:ext uri="{BB962C8B-B14F-4D97-AF65-F5344CB8AC3E}">
        <p14:creationId xmlns:p14="http://schemas.microsoft.com/office/powerpoint/2010/main" val="383812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Explaining Core Principles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a:bodyPr>
          <a:lstStyle/>
          <a:p>
            <a:pPr marL="201168" lvl="1" indent="0">
              <a:lnSpc>
                <a:spcPct val="100000"/>
              </a:lnSpc>
              <a:spcBef>
                <a:spcPts val="0"/>
              </a:spcBef>
              <a:spcAft>
                <a:spcPts val="0"/>
              </a:spcAft>
              <a:buNone/>
            </a:pPr>
            <a:r>
              <a:rPr lang="en-US" b="1" dirty="0">
                <a:solidFill>
                  <a:srgbClr val="0070C0"/>
                </a:solidFill>
              </a:rPr>
              <a:t>Integrating Data to Inform Crisis Response</a:t>
            </a:r>
          </a:p>
          <a:p>
            <a:pPr marL="201168" lvl="1" indent="0">
              <a:lnSpc>
                <a:spcPct val="100000"/>
              </a:lnSpc>
              <a:spcBef>
                <a:spcPts val="0"/>
              </a:spcBef>
              <a:spcAft>
                <a:spcPts val="0"/>
              </a:spcAft>
              <a:buNone/>
            </a:pPr>
            <a:r>
              <a:rPr lang="en-US" sz="1700" dirty="0">
                <a:solidFill>
                  <a:schemeClr val="bg1"/>
                </a:solidFill>
              </a:rPr>
              <a:t>Making sure we’re faithful to data as a way of understanding what’s working and what isn’t.</a:t>
            </a:r>
          </a:p>
          <a:p>
            <a:pPr lvl="1">
              <a:lnSpc>
                <a:spcPct val="100000"/>
              </a:lnSpc>
              <a:spcBef>
                <a:spcPts val="0"/>
              </a:spcBef>
              <a:spcAft>
                <a:spcPts val="0"/>
              </a:spcAft>
            </a:pPr>
            <a:r>
              <a:rPr lang="en-US" sz="1700" dirty="0">
                <a:solidFill>
                  <a:schemeClr val="bg1"/>
                </a:solidFill>
              </a:rPr>
              <a:t>While the State has always considered data its most important resource for determining the effectiveness of its response to the overdose crisis, reflected through regular, data-focused check-ins with the Executive Office of Health and Human Services, this plan will take that focus on data one step further.</a:t>
            </a:r>
          </a:p>
          <a:p>
            <a:pPr lvl="1">
              <a:lnSpc>
                <a:spcPct val="100000"/>
              </a:lnSpc>
              <a:spcBef>
                <a:spcPts val="0"/>
              </a:spcBef>
              <a:spcAft>
                <a:spcPts val="0"/>
              </a:spcAft>
            </a:pPr>
            <a:r>
              <a:rPr lang="en-US" sz="1700" dirty="0">
                <a:solidFill>
                  <a:schemeClr val="bg1"/>
                </a:solidFill>
              </a:rPr>
              <a:t>“Integrating Data to Inform Crisis Response” calls on the State and Task Force members to ensure that all of our actions are measurable.</a:t>
            </a:r>
          </a:p>
        </p:txBody>
      </p:sp>
      <p:graphicFrame>
        <p:nvGraphicFramePr>
          <p:cNvPr id="5" name="Table 4">
            <a:extLst>
              <a:ext uri="{FF2B5EF4-FFF2-40B4-BE49-F238E27FC236}">
                <a16:creationId xmlns:a16="http://schemas.microsoft.com/office/drawing/2014/main" id="{CCD2C897-2E11-4090-97F9-4A981A794FBB}"/>
              </a:ext>
            </a:extLst>
          </p:cNvPr>
          <p:cNvGraphicFramePr>
            <a:graphicFrameLocks noGrp="1"/>
          </p:cNvGraphicFramePr>
          <p:nvPr>
            <p:extLst/>
          </p:nvPr>
        </p:nvGraphicFramePr>
        <p:xfrm>
          <a:off x="278130" y="4724400"/>
          <a:ext cx="8587740" cy="1460802"/>
        </p:xfrm>
        <a:graphic>
          <a:graphicData uri="http://schemas.openxmlformats.org/drawingml/2006/table">
            <a:tbl>
              <a:tblPr firstRow="1" bandRow="1">
                <a:tableStyleId>{5C22544A-7EE6-4342-B048-85BDC9FD1C3A}</a:tableStyleId>
              </a:tblPr>
              <a:tblGrid>
                <a:gridCol w="1717548">
                  <a:extLst>
                    <a:ext uri="{9D8B030D-6E8A-4147-A177-3AD203B41FA5}">
                      <a16:colId xmlns:a16="http://schemas.microsoft.com/office/drawing/2014/main" val="3962327219"/>
                    </a:ext>
                  </a:extLst>
                </a:gridCol>
                <a:gridCol w="1717548">
                  <a:extLst>
                    <a:ext uri="{9D8B030D-6E8A-4147-A177-3AD203B41FA5}">
                      <a16:colId xmlns:a16="http://schemas.microsoft.com/office/drawing/2014/main" val="3725917925"/>
                    </a:ext>
                  </a:extLst>
                </a:gridCol>
                <a:gridCol w="1717548">
                  <a:extLst>
                    <a:ext uri="{9D8B030D-6E8A-4147-A177-3AD203B41FA5}">
                      <a16:colId xmlns:a16="http://schemas.microsoft.com/office/drawing/2014/main" val="3343992873"/>
                    </a:ext>
                  </a:extLst>
                </a:gridCol>
                <a:gridCol w="1717548">
                  <a:extLst>
                    <a:ext uri="{9D8B030D-6E8A-4147-A177-3AD203B41FA5}">
                      <a16:colId xmlns:a16="http://schemas.microsoft.com/office/drawing/2014/main" val="3984802631"/>
                    </a:ext>
                  </a:extLst>
                </a:gridCol>
                <a:gridCol w="1717548">
                  <a:extLst>
                    <a:ext uri="{9D8B030D-6E8A-4147-A177-3AD203B41FA5}">
                      <a16:colId xmlns:a16="http://schemas.microsoft.com/office/drawing/2014/main" val="3101979057"/>
                    </a:ext>
                  </a:extLst>
                </a:gridCol>
              </a:tblGrid>
              <a:tr h="381000">
                <a:tc>
                  <a:txBody>
                    <a:bodyPr/>
                    <a:lstStyle/>
                    <a:p>
                      <a:r>
                        <a:rPr lang="en-US" sz="1400" dirty="0"/>
                        <a:t>Core Principle</a:t>
                      </a:r>
                    </a:p>
                  </a:txBody>
                  <a:tcPr>
                    <a:lnR w="57150" cap="flat" cmpd="sng" algn="ctr">
                      <a:solidFill>
                        <a:schemeClr val="tx1"/>
                      </a:solidFill>
                      <a:prstDash val="solid"/>
                      <a:round/>
                      <a:headEnd type="none" w="med" len="med"/>
                      <a:tailEnd type="none" w="med" len="med"/>
                    </a:lnR>
                  </a:tcPr>
                </a:tc>
                <a:tc>
                  <a:txBody>
                    <a:bodyPr/>
                    <a:lstStyle/>
                    <a:p>
                      <a:pPr algn="ctr"/>
                      <a:r>
                        <a:rPr lang="en-US" sz="1400" dirty="0"/>
                        <a:t>Prevention</a:t>
                      </a:r>
                    </a:p>
                  </a:txBody>
                  <a:tcPr>
                    <a:lnL w="57150" cap="flat" cmpd="sng" algn="ctr">
                      <a:solidFill>
                        <a:schemeClr val="tx1"/>
                      </a:solidFill>
                      <a:prstDash val="solid"/>
                      <a:round/>
                      <a:headEnd type="none" w="med" len="med"/>
                      <a:tailEnd type="none" w="med" len="med"/>
                    </a:lnL>
                  </a:tcPr>
                </a:tc>
                <a:tc>
                  <a:txBody>
                    <a:bodyPr/>
                    <a:lstStyle/>
                    <a:p>
                      <a:pPr algn="ctr"/>
                      <a:r>
                        <a:rPr lang="en-US" sz="1400" dirty="0"/>
                        <a:t>Rescue</a:t>
                      </a:r>
                    </a:p>
                  </a:txBody>
                  <a:tcPr/>
                </a:tc>
                <a:tc>
                  <a:txBody>
                    <a:bodyPr/>
                    <a:lstStyle/>
                    <a:p>
                      <a:pPr algn="ctr"/>
                      <a:r>
                        <a:rPr lang="en-US" sz="1400" dirty="0"/>
                        <a:t>Treatment</a:t>
                      </a:r>
                    </a:p>
                  </a:txBody>
                  <a:tcPr/>
                </a:tc>
                <a:tc>
                  <a:txBody>
                    <a:bodyPr/>
                    <a:lstStyle/>
                    <a:p>
                      <a:pPr algn="ctr"/>
                      <a:r>
                        <a:rPr lang="en-US" sz="1400" dirty="0"/>
                        <a:t>Recovery</a:t>
                      </a:r>
                    </a:p>
                  </a:txBody>
                  <a:tcPr/>
                </a:tc>
                <a:extLst>
                  <a:ext uri="{0D108BD9-81ED-4DB2-BD59-A6C34878D82A}">
                    <a16:rowId xmlns:a16="http://schemas.microsoft.com/office/drawing/2014/main" val="590764621"/>
                  </a:ext>
                </a:extLst>
              </a:tr>
              <a:tr h="1079802">
                <a:tc>
                  <a:txBody>
                    <a:bodyPr/>
                    <a:lstStyle/>
                    <a:p>
                      <a:r>
                        <a:rPr lang="en-US" sz="1200" dirty="0"/>
                        <a:t>Integrating Data to Inform Crisis Response</a:t>
                      </a:r>
                    </a:p>
                  </a:txBody>
                  <a:tcPr>
                    <a:lnR w="57150" cap="flat" cmpd="sng" algn="ctr">
                      <a:solidFill>
                        <a:schemeClr val="tx1"/>
                      </a:solidFill>
                      <a:prstDash val="solid"/>
                      <a:round/>
                      <a:headEnd type="none" w="med" len="med"/>
                      <a:tailEnd type="none" w="med" len="med"/>
                    </a:lnR>
                  </a:tcPr>
                </a:tc>
                <a:tc>
                  <a:txBody>
                    <a:bodyPr/>
                    <a:lstStyle/>
                    <a:p>
                      <a:r>
                        <a:rPr lang="en-US" sz="1000" dirty="0"/>
                        <a:t>Track primary prevention effectiveness, building on work to curb unnecessary opioid prescription and promote safe opioid storage </a:t>
                      </a:r>
                    </a:p>
                  </a:txBody>
                  <a:tcPr>
                    <a:lnL w="57150" cap="flat" cmpd="sng" algn="ctr">
                      <a:solidFill>
                        <a:schemeClr val="tx1"/>
                      </a:solidFill>
                      <a:prstDash val="solid"/>
                      <a:round/>
                      <a:headEnd type="none" w="med" len="med"/>
                      <a:tailEnd type="none" w="med" len="med"/>
                    </a:lnL>
                  </a:tcPr>
                </a:tc>
                <a:tc>
                  <a:txBody>
                    <a:bodyPr/>
                    <a:lstStyle/>
                    <a:p>
                      <a:r>
                        <a:rPr lang="en-US" sz="1000" dirty="0"/>
                        <a:t>Leverage data tracking for advanced understanding about where rescue resources can be deployed most effectively</a:t>
                      </a:r>
                    </a:p>
                  </a:txBody>
                  <a:tcPr/>
                </a:tc>
                <a:tc>
                  <a:txBody>
                    <a:bodyPr/>
                    <a:lstStyle/>
                    <a:p>
                      <a:r>
                        <a:rPr lang="en-US" sz="1000" dirty="0"/>
                        <a:t>Set and pursue client outcome metrics for state-sponsored treatment programs, directing people to evidence-based care</a:t>
                      </a:r>
                    </a:p>
                  </a:txBody>
                  <a:tcPr/>
                </a:tc>
                <a:tc>
                  <a:txBody>
                    <a:bodyPr/>
                    <a:lstStyle/>
                    <a:p>
                      <a:r>
                        <a:rPr lang="en-US" sz="1000" dirty="0"/>
                        <a:t>Build recovery-focused metrics that track what helps someone with SUD enter—and stay in—recovery</a:t>
                      </a:r>
                    </a:p>
                  </a:txBody>
                  <a:tcPr/>
                </a:tc>
                <a:extLst>
                  <a:ext uri="{0D108BD9-81ED-4DB2-BD59-A6C34878D82A}">
                    <a16:rowId xmlns:a16="http://schemas.microsoft.com/office/drawing/2014/main" val="420640551"/>
                  </a:ext>
                </a:extLst>
              </a:tr>
            </a:tbl>
          </a:graphicData>
        </a:graphic>
      </p:graphicFrame>
    </p:spTree>
    <p:extLst>
      <p:ext uri="{BB962C8B-B14F-4D97-AF65-F5344CB8AC3E}">
        <p14:creationId xmlns:p14="http://schemas.microsoft.com/office/powerpoint/2010/main" val="178342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Explaining Core Principles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a:bodyPr>
          <a:lstStyle/>
          <a:p>
            <a:pPr marL="201168" lvl="1" indent="0">
              <a:lnSpc>
                <a:spcPct val="100000"/>
              </a:lnSpc>
              <a:spcBef>
                <a:spcPts val="0"/>
              </a:spcBef>
              <a:spcAft>
                <a:spcPts val="0"/>
              </a:spcAft>
              <a:buNone/>
            </a:pPr>
            <a:r>
              <a:rPr lang="en-US" b="1" dirty="0">
                <a:solidFill>
                  <a:srgbClr val="0070C0"/>
                </a:solidFill>
              </a:rPr>
              <a:t>Meeting, Engaging, and Serving Diverse Communities</a:t>
            </a:r>
          </a:p>
          <a:p>
            <a:pPr marL="201168" lvl="1" indent="0">
              <a:lnSpc>
                <a:spcPct val="100000"/>
              </a:lnSpc>
              <a:spcBef>
                <a:spcPts val="0"/>
              </a:spcBef>
              <a:spcAft>
                <a:spcPts val="0"/>
              </a:spcAft>
              <a:buNone/>
            </a:pPr>
            <a:r>
              <a:rPr lang="en-US" sz="1700" dirty="0">
                <a:solidFill>
                  <a:schemeClr val="bg1"/>
                </a:solidFill>
              </a:rPr>
              <a:t>Understanding and addressing structural disparities and discrimination, working to eliminate barriers to care in diverse communities.</a:t>
            </a:r>
          </a:p>
          <a:p>
            <a:pPr lvl="1">
              <a:lnSpc>
                <a:spcPct val="100000"/>
              </a:lnSpc>
              <a:spcBef>
                <a:spcPts val="0"/>
              </a:spcBef>
              <a:spcAft>
                <a:spcPts val="0"/>
              </a:spcAft>
            </a:pPr>
            <a:r>
              <a:rPr lang="en-US" sz="1700" dirty="0">
                <a:solidFill>
                  <a:schemeClr val="bg1"/>
                </a:solidFill>
              </a:rPr>
              <a:t>Nationally, women, people of color, people with less economic security, and specialized populations like veterans do not have access to substance use disorder care that would help them get well. </a:t>
            </a:r>
          </a:p>
          <a:p>
            <a:pPr lvl="1">
              <a:lnSpc>
                <a:spcPct val="100000"/>
              </a:lnSpc>
              <a:spcBef>
                <a:spcPts val="0"/>
              </a:spcBef>
              <a:spcAft>
                <a:spcPts val="0"/>
              </a:spcAft>
            </a:pPr>
            <a:r>
              <a:rPr lang="en-US" sz="1700" dirty="0">
                <a:solidFill>
                  <a:schemeClr val="bg1"/>
                </a:solidFill>
              </a:rPr>
              <a:t>Even as Rhode Island experienced a slight drop in overdose deaths last year, some data suggest that the overdose crisis is getting worse—not better—among women and communities of color.</a:t>
            </a:r>
          </a:p>
          <a:p>
            <a:pPr lvl="1">
              <a:lnSpc>
                <a:spcPct val="100000"/>
              </a:lnSpc>
              <a:spcBef>
                <a:spcPts val="0"/>
              </a:spcBef>
              <a:spcAft>
                <a:spcPts val="0"/>
              </a:spcAft>
            </a:pPr>
            <a:r>
              <a:rPr lang="en-US" sz="1700" dirty="0">
                <a:solidFill>
                  <a:schemeClr val="bg1"/>
                </a:solidFill>
              </a:rPr>
              <a:t>Going forward, consideration of how our actions impact, and improve, SUD care for diverse communities will be integrated into our work through this core principal.</a:t>
            </a:r>
          </a:p>
          <a:p>
            <a:pPr lvl="1">
              <a:lnSpc>
                <a:spcPct val="100000"/>
              </a:lnSpc>
              <a:spcBef>
                <a:spcPts val="0"/>
              </a:spcBef>
              <a:spcAft>
                <a:spcPts val="0"/>
              </a:spcAft>
            </a:pPr>
            <a:endParaRPr lang="en-US" sz="1600" dirty="0">
              <a:solidFill>
                <a:schemeClr val="bg1"/>
              </a:solidFill>
            </a:endParaRPr>
          </a:p>
        </p:txBody>
      </p:sp>
      <p:graphicFrame>
        <p:nvGraphicFramePr>
          <p:cNvPr id="5" name="Table 4">
            <a:extLst>
              <a:ext uri="{FF2B5EF4-FFF2-40B4-BE49-F238E27FC236}">
                <a16:creationId xmlns:a16="http://schemas.microsoft.com/office/drawing/2014/main" id="{30613311-3ECE-4C65-B0B5-9632D76733E3}"/>
              </a:ext>
            </a:extLst>
          </p:cNvPr>
          <p:cNvGraphicFramePr>
            <a:graphicFrameLocks noGrp="1"/>
          </p:cNvGraphicFramePr>
          <p:nvPr>
            <p:extLst/>
          </p:nvPr>
        </p:nvGraphicFramePr>
        <p:xfrm>
          <a:off x="304800" y="4572000"/>
          <a:ext cx="8502360" cy="1600200"/>
        </p:xfrm>
        <a:graphic>
          <a:graphicData uri="http://schemas.openxmlformats.org/drawingml/2006/table">
            <a:tbl>
              <a:tblPr firstRow="1" bandRow="1">
                <a:tableStyleId>{5C22544A-7EE6-4342-B048-85BDC9FD1C3A}</a:tableStyleId>
              </a:tblPr>
              <a:tblGrid>
                <a:gridCol w="1700472">
                  <a:extLst>
                    <a:ext uri="{9D8B030D-6E8A-4147-A177-3AD203B41FA5}">
                      <a16:colId xmlns:a16="http://schemas.microsoft.com/office/drawing/2014/main" val="665570965"/>
                    </a:ext>
                  </a:extLst>
                </a:gridCol>
                <a:gridCol w="1700472">
                  <a:extLst>
                    <a:ext uri="{9D8B030D-6E8A-4147-A177-3AD203B41FA5}">
                      <a16:colId xmlns:a16="http://schemas.microsoft.com/office/drawing/2014/main" val="2547399394"/>
                    </a:ext>
                  </a:extLst>
                </a:gridCol>
                <a:gridCol w="1700472">
                  <a:extLst>
                    <a:ext uri="{9D8B030D-6E8A-4147-A177-3AD203B41FA5}">
                      <a16:colId xmlns:a16="http://schemas.microsoft.com/office/drawing/2014/main" val="292382446"/>
                    </a:ext>
                  </a:extLst>
                </a:gridCol>
                <a:gridCol w="1700472">
                  <a:extLst>
                    <a:ext uri="{9D8B030D-6E8A-4147-A177-3AD203B41FA5}">
                      <a16:colId xmlns:a16="http://schemas.microsoft.com/office/drawing/2014/main" val="1693476333"/>
                    </a:ext>
                  </a:extLst>
                </a:gridCol>
                <a:gridCol w="1700472">
                  <a:extLst>
                    <a:ext uri="{9D8B030D-6E8A-4147-A177-3AD203B41FA5}">
                      <a16:colId xmlns:a16="http://schemas.microsoft.com/office/drawing/2014/main" val="3062604666"/>
                    </a:ext>
                  </a:extLst>
                </a:gridCol>
              </a:tblGrid>
              <a:tr h="432729">
                <a:tc>
                  <a:txBody>
                    <a:bodyPr/>
                    <a:lstStyle/>
                    <a:p>
                      <a:r>
                        <a:rPr lang="en-US" sz="1400" dirty="0"/>
                        <a:t>Core Principle</a:t>
                      </a:r>
                    </a:p>
                  </a:txBody>
                  <a:tcPr>
                    <a:lnR w="57150" cap="flat" cmpd="sng" algn="ctr">
                      <a:solidFill>
                        <a:schemeClr val="tx1"/>
                      </a:solidFill>
                      <a:prstDash val="solid"/>
                      <a:round/>
                      <a:headEnd type="none" w="med" len="med"/>
                      <a:tailEnd type="none" w="med" len="med"/>
                    </a:lnR>
                  </a:tcPr>
                </a:tc>
                <a:tc>
                  <a:txBody>
                    <a:bodyPr/>
                    <a:lstStyle/>
                    <a:p>
                      <a:pPr algn="ctr"/>
                      <a:r>
                        <a:rPr lang="en-US" sz="1400" dirty="0"/>
                        <a:t>Prevention</a:t>
                      </a:r>
                    </a:p>
                  </a:txBody>
                  <a:tcPr>
                    <a:lnL w="57150" cap="flat" cmpd="sng" algn="ctr">
                      <a:solidFill>
                        <a:schemeClr val="tx1"/>
                      </a:solidFill>
                      <a:prstDash val="solid"/>
                      <a:round/>
                      <a:headEnd type="none" w="med" len="med"/>
                      <a:tailEnd type="none" w="med" len="med"/>
                    </a:lnL>
                  </a:tcPr>
                </a:tc>
                <a:tc>
                  <a:txBody>
                    <a:bodyPr/>
                    <a:lstStyle/>
                    <a:p>
                      <a:pPr algn="ctr"/>
                      <a:r>
                        <a:rPr lang="en-US" sz="1400" dirty="0"/>
                        <a:t>Rescue</a:t>
                      </a:r>
                    </a:p>
                  </a:txBody>
                  <a:tcPr/>
                </a:tc>
                <a:tc>
                  <a:txBody>
                    <a:bodyPr/>
                    <a:lstStyle/>
                    <a:p>
                      <a:pPr algn="ctr"/>
                      <a:r>
                        <a:rPr lang="en-US" sz="1400" dirty="0"/>
                        <a:t>Treatment</a:t>
                      </a:r>
                    </a:p>
                  </a:txBody>
                  <a:tcPr/>
                </a:tc>
                <a:tc>
                  <a:txBody>
                    <a:bodyPr/>
                    <a:lstStyle/>
                    <a:p>
                      <a:pPr algn="ctr"/>
                      <a:r>
                        <a:rPr lang="en-US" sz="1400" dirty="0"/>
                        <a:t>Recovery</a:t>
                      </a:r>
                    </a:p>
                  </a:txBody>
                  <a:tcPr/>
                </a:tc>
                <a:extLst>
                  <a:ext uri="{0D108BD9-81ED-4DB2-BD59-A6C34878D82A}">
                    <a16:rowId xmlns:a16="http://schemas.microsoft.com/office/drawing/2014/main" val="364100253"/>
                  </a:ext>
                </a:extLst>
              </a:tr>
              <a:tr h="1167471">
                <a:tc>
                  <a:txBody>
                    <a:bodyPr/>
                    <a:lstStyle/>
                    <a:p>
                      <a:r>
                        <a:rPr lang="en-US" sz="1200" dirty="0"/>
                        <a:t>Meeting, Engaging, and Serving Diverse Communities</a:t>
                      </a:r>
                    </a:p>
                  </a:txBody>
                  <a:tcPr>
                    <a:lnR w="57150" cap="flat" cmpd="sng" algn="ctr">
                      <a:solidFill>
                        <a:schemeClr val="tx1"/>
                      </a:solidFill>
                      <a:prstDash val="solid"/>
                      <a:round/>
                      <a:headEnd type="none" w="med" len="med"/>
                      <a:tailEnd type="none" w="med" len="med"/>
                    </a:lnR>
                  </a:tcPr>
                </a:tc>
                <a:tc>
                  <a:txBody>
                    <a:bodyPr/>
                    <a:lstStyle/>
                    <a:p>
                      <a:r>
                        <a:rPr lang="en-US" sz="1000" dirty="0"/>
                        <a:t>Ensure that prevention resources are attentive to differences across communities and are deployed equitably</a:t>
                      </a:r>
                    </a:p>
                  </a:txBody>
                  <a:tcPr>
                    <a:lnL w="57150" cap="flat" cmpd="sng" algn="ctr">
                      <a:solidFill>
                        <a:schemeClr val="tx1"/>
                      </a:solidFill>
                      <a:prstDash val="solid"/>
                      <a:round/>
                      <a:headEnd type="none" w="med" len="med"/>
                      <a:tailEnd type="none" w="med" len="med"/>
                    </a:lnL>
                  </a:tcPr>
                </a:tc>
                <a:tc>
                  <a:txBody>
                    <a:bodyPr/>
                    <a:lstStyle/>
                    <a:p>
                      <a:r>
                        <a:rPr lang="en-US" sz="1000" dirty="0"/>
                        <a:t>Work with first responders to understand how service needs vary across communities and ensure robust assistance to first responders in communities of the highest need</a:t>
                      </a:r>
                    </a:p>
                  </a:txBody>
                  <a:tcPr/>
                </a:tc>
                <a:tc>
                  <a:txBody>
                    <a:bodyPr/>
                    <a:lstStyle/>
                    <a:p>
                      <a:r>
                        <a:rPr lang="en-US" sz="1000" dirty="0"/>
                        <a:t>Make sure treatment resources are accessible to and meet the needs of all Rhode Islanders, appreciating the diversity of our communities’ needs</a:t>
                      </a:r>
                    </a:p>
                  </a:txBody>
                  <a:tcPr/>
                </a:tc>
                <a:tc>
                  <a:txBody>
                    <a:bodyPr/>
                    <a:lstStyle/>
                    <a:p>
                      <a:r>
                        <a:rPr lang="en-US" sz="1000" dirty="0"/>
                        <a:t>Reduce—or eliminate—discrimination and structural barriers that prevent people with SUD from attaining meaningful, lasting recovery</a:t>
                      </a:r>
                    </a:p>
                  </a:txBody>
                  <a:tcPr/>
                </a:tc>
                <a:extLst>
                  <a:ext uri="{0D108BD9-81ED-4DB2-BD59-A6C34878D82A}">
                    <a16:rowId xmlns:a16="http://schemas.microsoft.com/office/drawing/2014/main" val="3444874315"/>
                  </a:ext>
                </a:extLst>
              </a:tr>
            </a:tbl>
          </a:graphicData>
        </a:graphic>
      </p:graphicFrame>
    </p:spTree>
    <p:extLst>
      <p:ext uri="{BB962C8B-B14F-4D97-AF65-F5344CB8AC3E}">
        <p14:creationId xmlns:p14="http://schemas.microsoft.com/office/powerpoint/2010/main" val="404592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Explaining Core Principles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a:bodyPr>
          <a:lstStyle/>
          <a:p>
            <a:pPr marL="201168" lvl="1" indent="0">
              <a:lnSpc>
                <a:spcPct val="100000"/>
              </a:lnSpc>
              <a:spcBef>
                <a:spcPts val="0"/>
              </a:spcBef>
              <a:spcAft>
                <a:spcPts val="0"/>
              </a:spcAft>
              <a:buNone/>
            </a:pPr>
            <a:r>
              <a:rPr lang="en-US" b="1" dirty="0">
                <a:solidFill>
                  <a:srgbClr val="0070C0"/>
                </a:solidFill>
              </a:rPr>
              <a:t>Changing Negative Public Attitudes on Addiction and Recovery</a:t>
            </a:r>
          </a:p>
          <a:p>
            <a:pPr marL="201168" lvl="1" indent="0">
              <a:lnSpc>
                <a:spcPct val="100000"/>
              </a:lnSpc>
              <a:spcBef>
                <a:spcPts val="0"/>
              </a:spcBef>
              <a:spcAft>
                <a:spcPts val="0"/>
              </a:spcAft>
              <a:buNone/>
            </a:pPr>
            <a:r>
              <a:rPr lang="en-US" sz="1700" dirty="0">
                <a:solidFill>
                  <a:schemeClr val="bg1"/>
                </a:solidFill>
              </a:rPr>
              <a:t>Taking meaningful steps to eliminate stigma and to change the conversation on addiction and recovery in Rhode Island.</a:t>
            </a:r>
          </a:p>
          <a:p>
            <a:pPr lvl="1">
              <a:lnSpc>
                <a:spcPct val="100000"/>
              </a:lnSpc>
              <a:spcBef>
                <a:spcPts val="0"/>
              </a:spcBef>
              <a:spcAft>
                <a:spcPts val="0"/>
              </a:spcAft>
            </a:pPr>
            <a:r>
              <a:rPr lang="en-US" sz="1700" dirty="0">
                <a:solidFill>
                  <a:schemeClr val="bg1"/>
                </a:solidFill>
              </a:rPr>
              <a:t>A society dominated by negative attitudes on addiction and recovery remains one of the biggest, most intractable barriers to seeking substance use disorder treatment, or for delivering effective substance use disorder care.</a:t>
            </a:r>
          </a:p>
          <a:p>
            <a:pPr lvl="1">
              <a:lnSpc>
                <a:spcPct val="100000"/>
              </a:lnSpc>
              <a:spcBef>
                <a:spcPts val="0"/>
              </a:spcBef>
              <a:spcAft>
                <a:spcPts val="0"/>
              </a:spcAft>
            </a:pPr>
            <a:r>
              <a:rPr lang="en-US" sz="1700" dirty="0">
                <a:solidFill>
                  <a:schemeClr val="bg1"/>
                </a:solidFill>
              </a:rPr>
              <a:t>In particular, negative attitudes about Medication Assisted Treatment prevent people from accessing life-saving care.</a:t>
            </a:r>
          </a:p>
          <a:p>
            <a:pPr lvl="1">
              <a:lnSpc>
                <a:spcPct val="100000"/>
              </a:lnSpc>
              <a:spcBef>
                <a:spcPts val="0"/>
              </a:spcBef>
              <a:spcAft>
                <a:spcPts val="0"/>
              </a:spcAft>
            </a:pPr>
            <a:r>
              <a:rPr lang="en-US" sz="1700" dirty="0">
                <a:solidFill>
                  <a:schemeClr val="bg1"/>
                </a:solidFill>
              </a:rPr>
              <a:t>Establishing a core principle of changing negative public attitudes about substance use disorder will help the State put stigma reduction front and center.</a:t>
            </a:r>
          </a:p>
          <a:p>
            <a:pPr lvl="1">
              <a:lnSpc>
                <a:spcPct val="100000"/>
              </a:lnSpc>
              <a:spcBef>
                <a:spcPts val="0"/>
              </a:spcBef>
              <a:spcAft>
                <a:spcPts val="0"/>
              </a:spcAft>
            </a:pPr>
            <a:r>
              <a:rPr lang="en-US" sz="1700" dirty="0">
                <a:solidFill>
                  <a:schemeClr val="bg1"/>
                </a:solidFill>
              </a:rPr>
              <a:t>A partnership between the State and the Boston Federal Reserve will help to provide a research basis for changing negative public attitudes</a:t>
            </a:r>
          </a:p>
        </p:txBody>
      </p:sp>
      <p:graphicFrame>
        <p:nvGraphicFramePr>
          <p:cNvPr id="5" name="Table 4">
            <a:extLst>
              <a:ext uri="{FF2B5EF4-FFF2-40B4-BE49-F238E27FC236}">
                <a16:creationId xmlns:a16="http://schemas.microsoft.com/office/drawing/2014/main" id="{FE108F89-C617-4FC5-9CC8-A8A998531190}"/>
              </a:ext>
            </a:extLst>
          </p:cNvPr>
          <p:cNvGraphicFramePr>
            <a:graphicFrameLocks noGrp="1"/>
          </p:cNvGraphicFramePr>
          <p:nvPr>
            <p:extLst/>
          </p:nvPr>
        </p:nvGraphicFramePr>
        <p:xfrm>
          <a:off x="260640" y="4267200"/>
          <a:ext cx="8578560" cy="2041954"/>
        </p:xfrm>
        <a:graphic>
          <a:graphicData uri="http://schemas.openxmlformats.org/drawingml/2006/table">
            <a:tbl>
              <a:tblPr firstRow="1" bandRow="1">
                <a:tableStyleId>{5C22544A-7EE6-4342-B048-85BDC9FD1C3A}</a:tableStyleId>
              </a:tblPr>
              <a:tblGrid>
                <a:gridCol w="1715712">
                  <a:extLst>
                    <a:ext uri="{9D8B030D-6E8A-4147-A177-3AD203B41FA5}">
                      <a16:colId xmlns:a16="http://schemas.microsoft.com/office/drawing/2014/main" val="665570965"/>
                    </a:ext>
                  </a:extLst>
                </a:gridCol>
                <a:gridCol w="1715712">
                  <a:extLst>
                    <a:ext uri="{9D8B030D-6E8A-4147-A177-3AD203B41FA5}">
                      <a16:colId xmlns:a16="http://schemas.microsoft.com/office/drawing/2014/main" val="2547399394"/>
                    </a:ext>
                  </a:extLst>
                </a:gridCol>
                <a:gridCol w="1715712">
                  <a:extLst>
                    <a:ext uri="{9D8B030D-6E8A-4147-A177-3AD203B41FA5}">
                      <a16:colId xmlns:a16="http://schemas.microsoft.com/office/drawing/2014/main" val="292382446"/>
                    </a:ext>
                  </a:extLst>
                </a:gridCol>
                <a:gridCol w="1715712">
                  <a:extLst>
                    <a:ext uri="{9D8B030D-6E8A-4147-A177-3AD203B41FA5}">
                      <a16:colId xmlns:a16="http://schemas.microsoft.com/office/drawing/2014/main" val="1693476333"/>
                    </a:ext>
                  </a:extLst>
                </a:gridCol>
                <a:gridCol w="1715712">
                  <a:extLst>
                    <a:ext uri="{9D8B030D-6E8A-4147-A177-3AD203B41FA5}">
                      <a16:colId xmlns:a16="http://schemas.microsoft.com/office/drawing/2014/main" val="3062604666"/>
                    </a:ext>
                  </a:extLst>
                </a:gridCol>
              </a:tblGrid>
              <a:tr h="426514">
                <a:tc>
                  <a:txBody>
                    <a:bodyPr/>
                    <a:lstStyle/>
                    <a:p>
                      <a:r>
                        <a:rPr lang="en-US" sz="1400" dirty="0"/>
                        <a:t>Core Principle</a:t>
                      </a:r>
                    </a:p>
                  </a:txBody>
                  <a:tcPr>
                    <a:lnR w="57150" cap="flat" cmpd="sng" algn="ctr">
                      <a:solidFill>
                        <a:schemeClr val="tx1"/>
                      </a:solidFill>
                      <a:prstDash val="solid"/>
                      <a:round/>
                      <a:headEnd type="none" w="med" len="med"/>
                      <a:tailEnd type="none" w="med" len="med"/>
                    </a:lnR>
                  </a:tcPr>
                </a:tc>
                <a:tc>
                  <a:txBody>
                    <a:bodyPr/>
                    <a:lstStyle/>
                    <a:p>
                      <a:pPr algn="ctr"/>
                      <a:r>
                        <a:rPr lang="en-US" sz="1400" dirty="0"/>
                        <a:t>Prevention</a:t>
                      </a:r>
                    </a:p>
                  </a:txBody>
                  <a:tcPr>
                    <a:lnL w="57150" cap="flat" cmpd="sng" algn="ctr">
                      <a:solidFill>
                        <a:schemeClr val="tx1"/>
                      </a:solidFill>
                      <a:prstDash val="solid"/>
                      <a:round/>
                      <a:headEnd type="none" w="med" len="med"/>
                      <a:tailEnd type="none" w="med" len="med"/>
                    </a:lnL>
                  </a:tcPr>
                </a:tc>
                <a:tc>
                  <a:txBody>
                    <a:bodyPr/>
                    <a:lstStyle/>
                    <a:p>
                      <a:pPr algn="ctr"/>
                      <a:r>
                        <a:rPr lang="en-US" sz="1400" dirty="0"/>
                        <a:t>Rescue</a:t>
                      </a:r>
                    </a:p>
                  </a:txBody>
                  <a:tcPr/>
                </a:tc>
                <a:tc>
                  <a:txBody>
                    <a:bodyPr/>
                    <a:lstStyle/>
                    <a:p>
                      <a:pPr algn="ctr"/>
                      <a:r>
                        <a:rPr lang="en-US" sz="1400" dirty="0"/>
                        <a:t>Treatment</a:t>
                      </a:r>
                    </a:p>
                  </a:txBody>
                  <a:tcPr/>
                </a:tc>
                <a:tc>
                  <a:txBody>
                    <a:bodyPr/>
                    <a:lstStyle/>
                    <a:p>
                      <a:pPr algn="ctr"/>
                      <a:r>
                        <a:rPr lang="en-US" sz="1400" dirty="0"/>
                        <a:t>Recovery</a:t>
                      </a:r>
                    </a:p>
                  </a:txBody>
                  <a:tcPr/>
                </a:tc>
                <a:extLst>
                  <a:ext uri="{0D108BD9-81ED-4DB2-BD59-A6C34878D82A}">
                    <a16:rowId xmlns:a16="http://schemas.microsoft.com/office/drawing/2014/main" val="364100253"/>
                  </a:ext>
                </a:extLst>
              </a:tr>
              <a:tr h="1604931">
                <a:tc>
                  <a:txBody>
                    <a:bodyPr/>
                    <a:lstStyle/>
                    <a:p>
                      <a:r>
                        <a:rPr lang="en-US" sz="1200" dirty="0"/>
                        <a:t>Changing Negative Public Attitudes on Addiction &amp; Recovery</a:t>
                      </a:r>
                    </a:p>
                  </a:txBody>
                  <a:tcPr>
                    <a:lnR w="57150" cap="flat" cmpd="sng" algn="ctr">
                      <a:solidFill>
                        <a:schemeClr val="tx1"/>
                      </a:solidFill>
                      <a:prstDash val="solid"/>
                      <a:round/>
                      <a:headEnd type="none" w="med" len="med"/>
                      <a:tailEnd type="none" w="med" len="med"/>
                    </a:lnR>
                  </a:tcPr>
                </a:tc>
                <a:tc>
                  <a:txBody>
                    <a:bodyPr/>
                    <a:lstStyle/>
                    <a:p>
                      <a:r>
                        <a:rPr lang="en-US" sz="1000" dirty="0"/>
                        <a:t>Develop prevention resources that also cultivate better understanding of substance use disorder’s challenges; build on work to educate medical professionals in the position to refer to treatment resources</a:t>
                      </a:r>
                    </a:p>
                  </a:txBody>
                  <a:tcPr>
                    <a:lnL w="57150" cap="flat" cmpd="sng" algn="ctr">
                      <a:solidFill>
                        <a:schemeClr val="tx1"/>
                      </a:solidFill>
                      <a:prstDash val="solid"/>
                      <a:round/>
                      <a:headEnd type="none" w="med" len="med"/>
                      <a:tailEnd type="none" w="med" len="med"/>
                    </a:lnL>
                  </a:tcPr>
                </a:tc>
                <a:tc>
                  <a:txBody>
                    <a:bodyPr/>
                    <a:lstStyle/>
                    <a:p>
                      <a:r>
                        <a:rPr lang="en-US" sz="1000" dirty="0"/>
                        <a:t>Continue to provide training and resources that adequately reflect the challenges of living with substance use disorder to law enforcement, first responders, and medical personnel</a:t>
                      </a:r>
                    </a:p>
                  </a:txBody>
                  <a:tcPr/>
                </a:tc>
                <a:tc>
                  <a:txBody>
                    <a:bodyPr/>
                    <a:lstStyle/>
                    <a:p>
                      <a:r>
                        <a:rPr lang="en-US" sz="1000" dirty="0"/>
                        <a:t>Broaden public attitudes about seeking treatment for SUD through public awareness and sharing the stories of people who get well; continuing to demonstrate to the community about the availability and effectiveness of treatment</a:t>
                      </a:r>
                    </a:p>
                  </a:txBody>
                  <a:tcPr/>
                </a:tc>
                <a:tc>
                  <a:txBody>
                    <a:bodyPr/>
                    <a:lstStyle/>
                    <a:p>
                      <a:r>
                        <a:rPr lang="en-US" sz="1000" dirty="0"/>
                        <a:t>Create more recovery-friendly environments and broaden understanding of the possibility of recovery for anyone with the right supports in place</a:t>
                      </a:r>
                    </a:p>
                  </a:txBody>
                  <a:tcPr/>
                </a:tc>
                <a:extLst>
                  <a:ext uri="{0D108BD9-81ED-4DB2-BD59-A6C34878D82A}">
                    <a16:rowId xmlns:a16="http://schemas.microsoft.com/office/drawing/2014/main" val="2609512261"/>
                  </a:ext>
                </a:extLst>
              </a:tr>
            </a:tbl>
          </a:graphicData>
        </a:graphic>
      </p:graphicFrame>
    </p:spTree>
    <p:extLst>
      <p:ext uri="{BB962C8B-B14F-4D97-AF65-F5344CB8AC3E}">
        <p14:creationId xmlns:p14="http://schemas.microsoft.com/office/powerpoint/2010/main" val="153984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Explaining Core Principles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a:bodyPr>
          <a:lstStyle/>
          <a:p>
            <a:pPr marL="201168" lvl="1" indent="0">
              <a:lnSpc>
                <a:spcPct val="100000"/>
              </a:lnSpc>
              <a:spcBef>
                <a:spcPts val="0"/>
              </a:spcBef>
              <a:spcAft>
                <a:spcPts val="0"/>
              </a:spcAft>
              <a:buNone/>
            </a:pPr>
            <a:r>
              <a:rPr lang="en-US" b="1" dirty="0">
                <a:solidFill>
                  <a:srgbClr val="0070C0"/>
                </a:solidFill>
              </a:rPr>
              <a:t>Universal Incorporation of Harm Reduction</a:t>
            </a:r>
          </a:p>
          <a:p>
            <a:pPr marL="201168" lvl="1" indent="0">
              <a:lnSpc>
                <a:spcPct val="100000"/>
              </a:lnSpc>
              <a:spcBef>
                <a:spcPts val="0"/>
              </a:spcBef>
              <a:spcAft>
                <a:spcPts val="0"/>
              </a:spcAft>
              <a:buNone/>
            </a:pPr>
            <a:r>
              <a:rPr lang="en-US" sz="1700" dirty="0">
                <a:solidFill>
                  <a:schemeClr val="bg1"/>
                </a:solidFill>
              </a:rPr>
              <a:t>Putting health and wellbeing first, further reducing the chance that SUD will lead to death and other adverse health outcomes.</a:t>
            </a:r>
          </a:p>
          <a:p>
            <a:pPr lvl="1">
              <a:lnSpc>
                <a:spcPct val="100000"/>
              </a:lnSpc>
              <a:spcBef>
                <a:spcPts val="0"/>
              </a:spcBef>
              <a:spcAft>
                <a:spcPts val="0"/>
              </a:spcAft>
            </a:pPr>
            <a:r>
              <a:rPr lang="en-US" sz="1700" dirty="0">
                <a:solidFill>
                  <a:schemeClr val="bg1"/>
                </a:solidFill>
              </a:rPr>
              <a:t>In the most basic sense, “harm reduction” means taking a big picture perspective on the health of people with substance use disorder, and meeting them “where they are” when delivering substance use disorder care, working with them to mitigate the negative health impacts of substance use disorder.</a:t>
            </a:r>
          </a:p>
          <a:p>
            <a:pPr lvl="1">
              <a:lnSpc>
                <a:spcPct val="100000"/>
              </a:lnSpc>
              <a:spcBef>
                <a:spcPts val="0"/>
              </a:spcBef>
              <a:spcAft>
                <a:spcPts val="0"/>
              </a:spcAft>
            </a:pPr>
            <a:r>
              <a:rPr lang="en-US" sz="1700" dirty="0">
                <a:solidFill>
                  <a:schemeClr val="bg1"/>
                </a:solidFill>
              </a:rPr>
              <a:t>This principle asks that the State continue to be dynamic in meeting the needs of people with substance use disorder, and to design programs that offer people with substance use disorder a “low threshold” of entry into care.</a:t>
            </a:r>
          </a:p>
        </p:txBody>
      </p:sp>
      <p:graphicFrame>
        <p:nvGraphicFramePr>
          <p:cNvPr id="5" name="Table 4">
            <a:extLst>
              <a:ext uri="{FF2B5EF4-FFF2-40B4-BE49-F238E27FC236}">
                <a16:creationId xmlns:a16="http://schemas.microsoft.com/office/drawing/2014/main" id="{D2A91B0D-23B4-4A08-BB44-C777B89365FD}"/>
              </a:ext>
            </a:extLst>
          </p:cNvPr>
          <p:cNvGraphicFramePr>
            <a:graphicFrameLocks noGrp="1"/>
          </p:cNvGraphicFramePr>
          <p:nvPr>
            <p:extLst/>
          </p:nvPr>
        </p:nvGraphicFramePr>
        <p:xfrm>
          <a:off x="260640" y="4572000"/>
          <a:ext cx="8578560" cy="1638347"/>
        </p:xfrm>
        <a:graphic>
          <a:graphicData uri="http://schemas.openxmlformats.org/drawingml/2006/table">
            <a:tbl>
              <a:tblPr firstRow="1" bandRow="1">
                <a:tableStyleId>{5C22544A-7EE6-4342-B048-85BDC9FD1C3A}</a:tableStyleId>
              </a:tblPr>
              <a:tblGrid>
                <a:gridCol w="1715712">
                  <a:extLst>
                    <a:ext uri="{9D8B030D-6E8A-4147-A177-3AD203B41FA5}">
                      <a16:colId xmlns:a16="http://schemas.microsoft.com/office/drawing/2014/main" val="665570965"/>
                    </a:ext>
                  </a:extLst>
                </a:gridCol>
                <a:gridCol w="1715712">
                  <a:extLst>
                    <a:ext uri="{9D8B030D-6E8A-4147-A177-3AD203B41FA5}">
                      <a16:colId xmlns:a16="http://schemas.microsoft.com/office/drawing/2014/main" val="2547399394"/>
                    </a:ext>
                  </a:extLst>
                </a:gridCol>
                <a:gridCol w="1715712">
                  <a:extLst>
                    <a:ext uri="{9D8B030D-6E8A-4147-A177-3AD203B41FA5}">
                      <a16:colId xmlns:a16="http://schemas.microsoft.com/office/drawing/2014/main" val="292382446"/>
                    </a:ext>
                  </a:extLst>
                </a:gridCol>
                <a:gridCol w="1715712">
                  <a:extLst>
                    <a:ext uri="{9D8B030D-6E8A-4147-A177-3AD203B41FA5}">
                      <a16:colId xmlns:a16="http://schemas.microsoft.com/office/drawing/2014/main" val="1693476333"/>
                    </a:ext>
                  </a:extLst>
                </a:gridCol>
                <a:gridCol w="1715712">
                  <a:extLst>
                    <a:ext uri="{9D8B030D-6E8A-4147-A177-3AD203B41FA5}">
                      <a16:colId xmlns:a16="http://schemas.microsoft.com/office/drawing/2014/main" val="3062604666"/>
                    </a:ext>
                  </a:extLst>
                </a:gridCol>
              </a:tblGrid>
              <a:tr h="404239">
                <a:tc>
                  <a:txBody>
                    <a:bodyPr/>
                    <a:lstStyle/>
                    <a:p>
                      <a:r>
                        <a:rPr lang="en-US" sz="1400" dirty="0"/>
                        <a:t>Core Principle</a:t>
                      </a:r>
                    </a:p>
                  </a:txBody>
                  <a:tcPr>
                    <a:lnR w="57150" cap="flat" cmpd="sng" algn="ctr">
                      <a:solidFill>
                        <a:schemeClr val="tx1"/>
                      </a:solidFill>
                      <a:prstDash val="solid"/>
                      <a:round/>
                      <a:headEnd type="none" w="med" len="med"/>
                      <a:tailEnd type="none" w="med" len="med"/>
                    </a:lnR>
                  </a:tcPr>
                </a:tc>
                <a:tc>
                  <a:txBody>
                    <a:bodyPr/>
                    <a:lstStyle/>
                    <a:p>
                      <a:pPr algn="ctr"/>
                      <a:r>
                        <a:rPr lang="en-US" sz="1400" dirty="0"/>
                        <a:t>Prevention</a:t>
                      </a:r>
                    </a:p>
                  </a:txBody>
                  <a:tcPr>
                    <a:lnL w="57150" cap="flat" cmpd="sng" algn="ctr">
                      <a:solidFill>
                        <a:schemeClr val="tx1"/>
                      </a:solidFill>
                      <a:prstDash val="solid"/>
                      <a:round/>
                      <a:headEnd type="none" w="med" len="med"/>
                      <a:tailEnd type="none" w="med" len="med"/>
                    </a:lnL>
                  </a:tcPr>
                </a:tc>
                <a:tc>
                  <a:txBody>
                    <a:bodyPr/>
                    <a:lstStyle/>
                    <a:p>
                      <a:pPr algn="ctr"/>
                      <a:r>
                        <a:rPr lang="en-US" sz="1400" dirty="0"/>
                        <a:t>Rescue</a:t>
                      </a:r>
                    </a:p>
                  </a:txBody>
                  <a:tcPr/>
                </a:tc>
                <a:tc>
                  <a:txBody>
                    <a:bodyPr/>
                    <a:lstStyle/>
                    <a:p>
                      <a:pPr algn="ctr"/>
                      <a:r>
                        <a:rPr lang="en-US" sz="1400" dirty="0"/>
                        <a:t>Treatment</a:t>
                      </a:r>
                    </a:p>
                  </a:txBody>
                  <a:tcPr/>
                </a:tc>
                <a:tc>
                  <a:txBody>
                    <a:bodyPr/>
                    <a:lstStyle/>
                    <a:p>
                      <a:pPr algn="ctr"/>
                      <a:r>
                        <a:rPr lang="en-US" sz="1400" dirty="0"/>
                        <a:t>Recovery</a:t>
                      </a:r>
                    </a:p>
                  </a:txBody>
                  <a:tcPr/>
                </a:tc>
                <a:extLst>
                  <a:ext uri="{0D108BD9-81ED-4DB2-BD59-A6C34878D82A}">
                    <a16:rowId xmlns:a16="http://schemas.microsoft.com/office/drawing/2014/main" val="364100253"/>
                  </a:ext>
                </a:extLst>
              </a:tr>
              <a:tr h="1234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Universal Incorporation of Harm Reduction</a:t>
                      </a:r>
                    </a:p>
                  </a:txBody>
                  <a:tcPr>
                    <a:lnR w="57150" cap="flat" cmpd="sng" algn="ctr">
                      <a:solidFill>
                        <a:schemeClr val="tx1"/>
                      </a:solidFill>
                      <a:prstDash val="solid"/>
                      <a:round/>
                      <a:headEnd type="none" w="med" len="med"/>
                      <a:tailEnd type="none" w="med" len="med"/>
                    </a:lnR>
                  </a:tcPr>
                </a:tc>
                <a:tc>
                  <a:txBody>
                    <a:bodyPr/>
                    <a:lstStyle/>
                    <a:p>
                      <a:r>
                        <a:rPr lang="en-US" sz="1000" dirty="0"/>
                        <a:t>Increase awareness of harm reduction services and tactics among more lay responders to overdoses</a:t>
                      </a:r>
                    </a:p>
                  </a:txBody>
                  <a:tcPr>
                    <a:lnL w="57150" cap="flat" cmpd="sng" algn="ctr">
                      <a:solidFill>
                        <a:schemeClr val="tx1"/>
                      </a:solidFill>
                      <a:prstDash val="solid"/>
                      <a:round/>
                      <a:headEnd type="none" w="med" len="med"/>
                      <a:tailEnd type="none" w="med" len="med"/>
                    </a:lnL>
                  </a:tcPr>
                </a:tc>
                <a:tc>
                  <a:txBody>
                    <a:bodyPr/>
                    <a:lstStyle/>
                    <a:p>
                      <a:r>
                        <a:rPr lang="en-US" sz="1000" dirty="0"/>
                        <a:t>Deploy more harm-reducing SUD/overdose resources, making them more immediately accessible </a:t>
                      </a:r>
                    </a:p>
                  </a:txBody>
                  <a:tcPr/>
                </a:tc>
                <a:tc>
                  <a:txBody>
                    <a:bodyPr/>
                    <a:lstStyle/>
                    <a:p>
                      <a:r>
                        <a:rPr lang="en-US" sz="1000" dirty="0"/>
                        <a:t>Create more linkages between treatment and harm reduction resources across the system; adding “fast access” or other very low threshold buprenorphine as HR strategy</a:t>
                      </a:r>
                    </a:p>
                  </a:txBody>
                  <a:tcPr/>
                </a:tc>
                <a:tc>
                  <a:txBody>
                    <a:bodyPr/>
                    <a:lstStyle/>
                    <a:p>
                      <a:r>
                        <a:rPr lang="en-US" sz="1000" dirty="0"/>
                        <a:t>Ensure that harm reduction resources are present in recovery-focused settings and ensure that recovery resources account for total personal health, not just SUD</a:t>
                      </a:r>
                    </a:p>
                  </a:txBody>
                  <a:tcPr/>
                </a:tc>
                <a:extLst>
                  <a:ext uri="{0D108BD9-81ED-4DB2-BD59-A6C34878D82A}">
                    <a16:rowId xmlns:a16="http://schemas.microsoft.com/office/drawing/2014/main" val="457928974"/>
                  </a:ext>
                </a:extLst>
              </a:tr>
            </a:tbl>
          </a:graphicData>
        </a:graphic>
      </p:graphicFrame>
    </p:spTree>
    <p:extLst>
      <p:ext uri="{BB962C8B-B14F-4D97-AF65-F5344CB8AC3E}">
        <p14:creationId xmlns:p14="http://schemas.microsoft.com/office/powerpoint/2010/main" val="263027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9F8-7595-408D-A054-D43A0D556128}"/>
              </a:ext>
            </a:extLst>
          </p:cNvPr>
          <p:cNvSpPr>
            <a:spLocks noGrp="1"/>
          </p:cNvSpPr>
          <p:nvPr>
            <p:ph type="title"/>
          </p:nvPr>
        </p:nvSpPr>
        <p:spPr>
          <a:xfrm>
            <a:off x="822959" y="473012"/>
            <a:ext cx="7586403" cy="627795"/>
          </a:xfrm>
        </p:spPr>
        <p:txBody>
          <a:bodyPr>
            <a:noAutofit/>
          </a:bodyPr>
          <a:lstStyle/>
          <a:p>
            <a:r>
              <a:rPr lang="en-US" sz="2800" b="1" dirty="0">
                <a:solidFill>
                  <a:schemeClr val="accent1">
                    <a:lumMod val="50000"/>
                  </a:schemeClr>
                </a:solidFill>
              </a:rPr>
              <a:t>Strategic Plan Update: Explaining Core Principles</a:t>
            </a:r>
          </a:p>
        </p:txBody>
      </p:sp>
      <p:sp>
        <p:nvSpPr>
          <p:cNvPr id="3" name="Content Placeholder 2">
            <a:extLst>
              <a:ext uri="{FF2B5EF4-FFF2-40B4-BE49-F238E27FC236}">
                <a16:creationId xmlns:a16="http://schemas.microsoft.com/office/drawing/2014/main" id="{A1EA76BD-775E-4F74-AFB0-0D59CD4FBA46}"/>
              </a:ext>
            </a:extLst>
          </p:cNvPr>
          <p:cNvSpPr>
            <a:spLocks noGrp="1"/>
          </p:cNvSpPr>
          <p:nvPr>
            <p:ph idx="1"/>
          </p:nvPr>
        </p:nvSpPr>
        <p:spPr>
          <a:xfrm>
            <a:off x="822959" y="1066800"/>
            <a:ext cx="7543801" cy="4699000"/>
          </a:xfrm>
        </p:spPr>
        <p:txBody>
          <a:bodyPr>
            <a:normAutofit/>
          </a:bodyPr>
          <a:lstStyle/>
          <a:p>
            <a:pPr marL="201168" lvl="1" indent="0">
              <a:lnSpc>
                <a:spcPct val="100000"/>
              </a:lnSpc>
              <a:spcBef>
                <a:spcPts val="0"/>
              </a:spcBef>
              <a:spcAft>
                <a:spcPts val="0"/>
              </a:spcAft>
              <a:buNone/>
            </a:pPr>
            <a:r>
              <a:rPr lang="en-US" b="1" dirty="0">
                <a:solidFill>
                  <a:srgbClr val="0070C0"/>
                </a:solidFill>
              </a:rPr>
              <a:t>Confronting the Social Determinants of Health </a:t>
            </a:r>
          </a:p>
          <a:p>
            <a:pPr marL="201168" lvl="1" indent="0">
              <a:lnSpc>
                <a:spcPct val="100000"/>
              </a:lnSpc>
              <a:spcBef>
                <a:spcPts val="0"/>
              </a:spcBef>
              <a:spcAft>
                <a:spcPts val="0"/>
              </a:spcAft>
              <a:buNone/>
            </a:pPr>
            <a:r>
              <a:rPr lang="en-US" sz="1700" dirty="0">
                <a:solidFill>
                  <a:schemeClr val="bg1"/>
                </a:solidFill>
              </a:rPr>
              <a:t>Seeing the overdose crisis in the context of the environments, policies, and society that caused it.</a:t>
            </a:r>
          </a:p>
          <a:p>
            <a:pPr lvl="1">
              <a:lnSpc>
                <a:spcPct val="100000"/>
              </a:lnSpc>
              <a:spcBef>
                <a:spcPts val="0"/>
              </a:spcBef>
              <a:spcAft>
                <a:spcPts val="0"/>
              </a:spcAft>
            </a:pPr>
            <a:r>
              <a:rPr lang="en-US" sz="1700" dirty="0">
                <a:solidFill>
                  <a:schemeClr val="bg1"/>
                </a:solidFill>
              </a:rPr>
              <a:t>To solve the overdose crisis, we need to account for the social determinants of health, like housing, community environment, employment, and education—the things that, in addition to medical intervention, account for a person’s health outcomes. </a:t>
            </a:r>
          </a:p>
          <a:p>
            <a:pPr lvl="1">
              <a:lnSpc>
                <a:spcPct val="100000"/>
              </a:lnSpc>
              <a:spcBef>
                <a:spcPts val="0"/>
              </a:spcBef>
              <a:spcAft>
                <a:spcPts val="0"/>
              </a:spcAft>
            </a:pPr>
            <a:r>
              <a:rPr lang="en-US" sz="1700" dirty="0">
                <a:solidFill>
                  <a:schemeClr val="bg1"/>
                </a:solidFill>
              </a:rPr>
              <a:t>We cannot fix the social determinants of health immediately, but it is important to start taking the big picture view on the overdose crisis, and to see people with substance use disorder in the context of the society that drives SUD in the first place.</a:t>
            </a:r>
          </a:p>
          <a:p>
            <a:pPr lvl="1">
              <a:lnSpc>
                <a:spcPct val="100000"/>
              </a:lnSpc>
              <a:spcBef>
                <a:spcPts val="0"/>
              </a:spcBef>
              <a:spcAft>
                <a:spcPts val="0"/>
              </a:spcAft>
            </a:pPr>
            <a:r>
              <a:rPr lang="en-US" sz="1700" dirty="0">
                <a:solidFill>
                  <a:schemeClr val="bg1"/>
                </a:solidFill>
              </a:rPr>
              <a:t>To start, we can start to evaluate how existing substance use disorder programs either fit with or work against the social determinants of substance use disorder.</a:t>
            </a:r>
          </a:p>
        </p:txBody>
      </p:sp>
      <p:graphicFrame>
        <p:nvGraphicFramePr>
          <p:cNvPr id="5" name="Table 4">
            <a:extLst>
              <a:ext uri="{FF2B5EF4-FFF2-40B4-BE49-F238E27FC236}">
                <a16:creationId xmlns:a16="http://schemas.microsoft.com/office/drawing/2014/main" id="{F02E1477-5884-487D-82DC-35CD9B3651B2}"/>
              </a:ext>
            </a:extLst>
          </p:cNvPr>
          <p:cNvGraphicFramePr>
            <a:graphicFrameLocks noGrp="1"/>
          </p:cNvGraphicFramePr>
          <p:nvPr>
            <p:extLst/>
          </p:nvPr>
        </p:nvGraphicFramePr>
        <p:xfrm>
          <a:off x="260640" y="4572000"/>
          <a:ext cx="8578560" cy="1600200"/>
        </p:xfrm>
        <a:graphic>
          <a:graphicData uri="http://schemas.openxmlformats.org/drawingml/2006/table">
            <a:tbl>
              <a:tblPr firstRow="1" bandRow="1">
                <a:tableStyleId>{5C22544A-7EE6-4342-B048-85BDC9FD1C3A}</a:tableStyleId>
              </a:tblPr>
              <a:tblGrid>
                <a:gridCol w="1715712">
                  <a:extLst>
                    <a:ext uri="{9D8B030D-6E8A-4147-A177-3AD203B41FA5}">
                      <a16:colId xmlns:a16="http://schemas.microsoft.com/office/drawing/2014/main" val="665570965"/>
                    </a:ext>
                  </a:extLst>
                </a:gridCol>
                <a:gridCol w="1715712">
                  <a:extLst>
                    <a:ext uri="{9D8B030D-6E8A-4147-A177-3AD203B41FA5}">
                      <a16:colId xmlns:a16="http://schemas.microsoft.com/office/drawing/2014/main" val="2547399394"/>
                    </a:ext>
                  </a:extLst>
                </a:gridCol>
                <a:gridCol w="1715712">
                  <a:extLst>
                    <a:ext uri="{9D8B030D-6E8A-4147-A177-3AD203B41FA5}">
                      <a16:colId xmlns:a16="http://schemas.microsoft.com/office/drawing/2014/main" val="292382446"/>
                    </a:ext>
                  </a:extLst>
                </a:gridCol>
                <a:gridCol w="1715712">
                  <a:extLst>
                    <a:ext uri="{9D8B030D-6E8A-4147-A177-3AD203B41FA5}">
                      <a16:colId xmlns:a16="http://schemas.microsoft.com/office/drawing/2014/main" val="1693476333"/>
                    </a:ext>
                  </a:extLst>
                </a:gridCol>
                <a:gridCol w="1715712">
                  <a:extLst>
                    <a:ext uri="{9D8B030D-6E8A-4147-A177-3AD203B41FA5}">
                      <a16:colId xmlns:a16="http://schemas.microsoft.com/office/drawing/2014/main" val="3062604666"/>
                    </a:ext>
                  </a:extLst>
                </a:gridCol>
              </a:tblGrid>
              <a:tr h="432729">
                <a:tc>
                  <a:txBody>
                    <a:bodyPr/>
                    <a:lstStyle/>
                    <a:p>
                      <a:r>
                        <a:rPr lang="en-US" sz="1400" dirty="0"/>
                        <a:t>Core Principle</a:t>
                      </a:r>
                    </a:p>
                  </a:txBody>
                  <a:tcPr>
                    <a:lnR w="57150" cap="flat" cmpd="sng" algn="ctr">
                      <a:solidFill>
                        <a:schemeClr val="tx1"/>
                      </a:solidFill>
                      <a:prstDash val="solid"/>
                      <a:round/>
                      <a:headEnd type="none" w="med" len="med"/>
                      <a:tailEnd type="none" w="med" len="med"/>
                    </a:lnR>
                  </a:tcPr>
                </a:tc>
                <a:tc>
                  <a:txBody>
                    <a:bodyPr/>
                    <a:lstStyle/>
                    <a:p>
                      <a:pPr algn="ctr"/>
                      <a:r>
                        <a:rPr lang="en-US" sz="1400" dirty="0"/>
                        <a:t>Prevention</a:t>
                      </a:r>
                    </a:p>
                  </a:txBody>
                  <a:tcPr>
                    <a:lnL w="57150" cap="flat" cmpd="sng" algn="ctr">
                      <a:solidFill>
                        <a:schemeClr val="tx1"/>
                      </a:solidFill>
                      <a:prstDash val="solid"/>
                      <a:round/>
                      <a:headEnd type="none" w="med" len="med"/>
                      <a:tailEnd type="none" w="med" len="med"/>
                    </a:lnL>
                  </a:tcPr>
                </a:tc>
                <a:tc>
                  <a:txBody>
                    <a:bodyPr/>
                    <a:lstStyle/>
                    <a:p>
                      <a:pPr algn="ctr"/>
                      <a:r>
                        <a:rPr lang="en-US" sz="1400" dirty="0"/>
                        <a:t>Rescue</a:t>
                      </a:r>
                    </a:p>
                  </a:txBody>
                  <a:tcPr/>
                </a:tc>
                <a:tc>
                  <a:txBody>
                    <a:bodyPr/>
                    <a:lstStyle/>
                    <a:p>
                      <a:pPr algn="ctr"/>
                      <a:r>
                        <a:rPr lang="en-US" sz="1400" dirty="0"/>
                        <a:t>Treatment</a:t>
                      </a:r>
                    </a:p>
                  </a:txBody>
                  <a:tcPr/>
                </a:tc>
                <a:tc>
                  <a:txBody>
                    <a:bodyPr/>
                    <a:lstStyle/>
                    <a:p>
                      <a:pPr algn="ctr"/>
                      <a:r>
                        <a:rPr lang="en-US" sz="1400" dirty="0"/>
                        <a:t>Recovery</a:t>
                      </a:r>
                    </a:p>
                  </a:txBody>
                  <a:tcPr/>
                </a:tc>
                <a:extLst>
                  <a:ext uri="{0D108BD9-81ED-4DB2-BD59-A6C34878D82A}">
                    <a16:rowId xmlns:a16="http://schemas.microsoft.com/office/drawing/2014/main" val="364100253"/>
                  </a:ext>
                </a:extLst>
              </a:tr>
              <a:tr h="1167471">
                <a:tc>
                  <a:txBody>
                    <a:bodyPr/>
                    <a:lstStyle/>
                    <a:p>
                      <a:r>
                        <a:rPr lang="en-US" sz="1200" dirty="0"/>
                        <a:t>Confronting the Social Determinants of Health</a:t>
                      </a:r>
                    </a:p>
                  </a:txBody>
                  <a:tcPr>
                    <a:lnR w="57150" cap="flat" cmpd="sng" algn="ctr">
                      <a:solidFill>
                        <a:schemeClr val="tx1"/>
                      </a:solidFill>
                      <a:prstDash val="solid"/>
                      <a:round/>
                      <a:headEnd type="none" w="med" len="med"/>
                      <a:tailEnd type="none" w="med" len="med"/>
                    </a:lnR>
                  </a:tcPr>
                </a:tc>
                <a:tc>
                  <a:txBody>
                    <a:bodyPr/>
                    <a:lstStyle/>
                    <a:p>
                      <a:r>
                        <a:rPr lang="en-US" sz="1000" dirty="0"/>
                        <a:t>Incorporate of social determinants into prevention planning—building social capital that helps prevent addiction; give communities power to design &amp; implement prevention plans</a:t>
                      </a:r>
                    </a:p>
                  </a:txBody>
                  <a:tcPr>
                    <a:lnL w="57150" cap="flat" cmpd="sng" algn="ctr">
                      <a:solidFill>
                        <a:schemeClr val="tx1"/>
                      </a:solidFill>
                      <a:prstDash val="solid"/>
                      <a:round/>
                      <a:headEnd type="none" w="med" len="med"/>
                      <a:tailEnd type="none" w="med" len="med"/>
                    </a:lnL>
                  </a:tcPr>
                </a:tc>
                <a:tc>
                  <a:txBody>
                    <a:bodyPr/>
                    <a:lstStyle/>
                    <a:p>
                      <a:r>
                        <a:rPr lang="en-US" sz="1000" dirty="0"/>
                        <a:t>Make rescue resources more accessible to high-risk populations, through the lens of social determinants</a:t>
                      </a:r>
                    </a:p>
                  </a:txBody>
                  <a:tcPr/>
                </a:tc>
                <a:tc>
                  <a:txBody>
                    <a:bodyPr/>
                    <a:lstStyle/>
                    <a:p>
                      <a:r>
                        <a:rPr lang="en-US" sz="1000" dirty="0"/>
                        <a:t>Add social capital, and factor in the social determinants of health, in developing treatment plans</a:t>
                      </a:r>
                    </a:p>
                  </a:txBody>
                  <a:tcPr/>
                </a:tc>
                <a:tc>
                  <a:txBody>
                    <a:bodyPr/>
                    <a:lstStyle/>
                    <a:p>
                      <a:r>
                        <a:rPr lang="en-US" sz="1000" dirty="0"/>
                        <a:t>Factor social capital in to the development of recovery plans; build a society where all Rhode Islanders have access to the social and community supports needed to sustain recovery</a:t>
                      </a:r>
                    </a:p>
                  </a:txBody>
                  <a:tcPr/>
                </a:tc>
                <a:extLst>
                  <a:ext uri="{0D108BD9-81ED-4DB2-BD59-A6C34878D82A}">
                    <a16:rowId xmlns:a16="http://schemas.microsoft.com/office/drawing/2014/main" val="3720591457"/>
                  </a:ext>
                </a:extLst>
              </a:tr>
            </a:tbl>
          </a:graphicData>
        </a:graphic>
      </p:graphicFrame>
    </p:spTree>
    <p:extLst>
      <p:ext uri="{BB962C8B-B14F-4D97-AF65-F5344CB8AC3E}">
        <p14:creationId xmlns:p14="http://schemas.microsoft.com/office/powerpoint/2010/main" val="281682171"/>
      </p:ext>
    </p:extLst>
  </p:cSld>
  <p:clrMapOvr>
    <a:masterClrMapping/>
  </p:clrMapOvr>
</p:sld>
</file>

<file path=ppt/theme/theme1.xml><?xml version="1.0" encoding="utf-8"?>
<a:theme xmlns:a="http://schemas.openxmlformats.org/drawingml/2006/main" name="1_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C2DFFD"/>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2_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C2DFFD"/>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3.xml><?xml version="1.0" encoding="utf-8"?>
<a:theme xmlns:a="http://schemas.openxmlformats.org/drawingml/2006/main" name="3_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C2DFFD"/>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4.xml><?xml version="1.0" encoding="utf-8"?>
<a:theme xmlns:a="http://schemas.openxmlformats.org/drawingml/2006/main" name="4_Retrospec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C2DFFD"/>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6725</TotalTime>
  <Words>4547</Words>
  <Application>Microsoft Office PowerPoint</Application>
  <PresentationFormat>On-screen Show (4:3)</PresentationFormat>
  <Paragraphs>237</Paragraphs>
  <Slides>24</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24</vt:i4>
      </vt:variant>
    </vt:vector>
  </HeadingPairs>
  <TitlesOfParts>
    <vt:vector size="30" baseType="lpstr">
      <vt:lpstr>Arial</vt:lpstr>
      <vt:lpstr>Calibri</vt:lpstr>
      <vt:lpstr>1_Retrospect</vt:lpstr>
      <vt:lpstr>2_Retrospect</vt:lpstr>
      <vt:lpstr>3_Retrospect</vt:lpstr>
      <vt:lpstr>4_Retrospect</vt:lpstr>
      <vt:lpstr>PowerPoint Presentation</vt:lpstr>
      <vt:lpstr>Strategic Plan Update: Overview</vt:lpstr>
      <vt:lpstr>Strategic Plan Update: Building on Past Progress</vt:lpstr>
      <vt:lpstr>Strategic Plan Update: Core Principles</vt:lpstr>
      <vt:lpstr>Strategic Plan Update: Explaining Core Principles</vt:lpstr>
      <vt:lpstr>Strategic Plan Update: Explaining Core Principles</vt:lpstr>
      <vt:lpstr>Strategic Plan Update: Explaining Core Principles</vt:lpstr>
      <vt:lpstr>Strategic Plan Update: Explaining Core Principles</vt:lpstr>
      <vt:lpstr>Strategic Plan Update: Explaining Core Principles</vt:lpstr>
      <vt:lpstr>Strategic Plan Update: Major Actions in New Plan</vt:lpstr>
      <vt:lpstr>Strategic Plan Update: Metric Development</vt:lpstr>
      <vt:lpstr>PowerPoint Presentation</vt:lpstr>
      <vt:lpstr>Strategic Plan Update: Prevention – Goals</vt:lpstr>
      <vt:lpstr>Strategic Plan Update: Prevention – Detailed Goals</vt:lpstr>
      <vt:lpstr>Strategic Plan Update: Prevention – Detailed Goals</vt:lpstr>
      <vt:lpstr>Strategic Plan Update: Rescue – Goals</vt:lpstr>
      <vt:lpstr>Strategic Plan Update: Rescue – Detailed Goals</vt:lpstr>
      <vt:lpstr>Strategic Plan Update: Rescue – Detailed Goals</vt:lpstr>
      <vt:lpstr>Strategic Plan Update: Treatment – Goals</vt:lpstr>
      <vt:lpstr>Strategic Plan Update: Treatment – Detailed Goals</vt:lpstr>
      <vt:lpstr>Strategic Plan Update: Treatment – Detailed Goals</vt:lpstr>
      <vt:lpstr>Strategic Plan Update: Recovery – Goals</vt:lpstr>
      <vt:lpstr>Strategic Plan Update: Recovery – Detailed Goals</vt:lpstr>
      <vt:lpstr>Strategic Plan Update: Recovery – Detailed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dc:creator>
  <cp:lastModifiedBy>Erickson, Ryan (GOV)</cp:lastModifiedBy>
  <cp:revision>253</cp:revision>
  <cp:lastPrinted>2018-08-08T14:15:45Z</cp:lastPrinted>
  <dcterms:created xsi:type="dcterms:W3CDTF">2017-02-25T18:21:19Z</dcterms:created>
  <dcterms:modified xsi:type="dcterms:W3CDTF">2019-02-21T17:12:46Z</dcterms:modified>
</cp:coreProperties>
</file>